
<file path=[Content_Types].xml><?xml version="1.0" encoding="utf-8"?>
<Types xmlns="http://schemas.openxmlformats.org/package/2006/content-types">
  <Default Extension="avif" ContentType="image/avif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40"/>
  </p:notesMasterIdLst>
  <p:sldIdLst>
    <p:sldId id="398" r:id="rId3"/>
    <p:sldId id="399" r:id="rId4"/>
    <p:sldId id="886" r:id="rId5"/>
    <p:sldId id="887" r:id="rId6"/>
    <p:sldId id="888" r:id="rId7"/>
    <p:sldId id="2825" r:id="rId8"/>
    <p:sldId id="859" r:id="rId9"/>
    <p:sldId id="2826" r:id="rId10"/>
    <p:sldId id="862" r:id="rId11"/>
    <p:sldId id="863" r:id="rId12"/>
    <p:sldId id="865" r:id="rId13"/>
    <p:sldId id="864" r:id="rId14"/>
    <p:sldId id="866" r:id="rId15"/>
    <p:sldId id="2827" r:id="rId16"/>
    <p:sldId id="869" r:id="rId17"/>
    <p:sldId id="883" r:id="rId18"/>
    <p:sldId id="2828" r:id="rId19"/>
    <p:sldId id="870" r:id="rId20"/>
    <p:sldId id="885" r:id="rId21"/>
    <p:sldId id="871" r:id="rId22"/>
    <p:sldId id="872" r:id="rId23"/>
    <p:sldId id="873" r:id="rId24"/>
    <p:sldId id="874" r:id="rId25"/>
    <p:sldId id="875" r:id="rId26"/>
    <p:sldId id="876" r:id="rId27"/>
    <p:sldId id="877" r:id="rId28"/>
    <p:sldId id="878" r:id="rId29"/>
    <p:sldId id="879" r:id="rId30"/>
    <p:sldId id="880" r:id="rId31"/>
    <p:sldId id="2831" r:id="rId32"/>
    <p:sldId id="884" r:id="rId33"/>
    <p:sldId id="2832" r:id="rId34"/>
    <p:sldId id="882" r:id="rId35"/>
    <p:sldId id="2833" r:id="rId36"/>
    <p:sldId id="2829" r:id="rId37"/>
    <p:sldId id="2971" r:id="rId38"/>
    <p:sldId id="822" r:id="rId3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7C7C7C"/>
    <a:srgbClr val="2F5597"/>
    <a:srgbClr val="BF9000"/>
    <a:srgbClr val="ED145B"/>
    <a:srgbClr val="3B66B1"/>
    <a:srgbClr val="969696"/>
    <a:srgbClr val="ED265B"/>
    <a:srgbClr val="EA6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769" autoAdjust="0"/>
  </p:normalViewPr>
  <p:slideViewPr>
    <p:cSldViewPr>
      <p:cViewPr varScale="1">
        <p:scale>
          <a:sx n="80" d="100"/>
          <a:sy n="80" d="100"/>
        </p:scale>
        <p:origin x="96" y="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20/06/2023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 gente, o que nós vimos na ultima aula? Alguém lembra? A gente falou que RN são para casos muito complexos ou que não possuem uma solução obvia. Algoritmo já existe....</a:t>
            </a:r>
          </a:p>
          <a:p>
            <a:endParaRPr lang="pt-BR" dirty="0"/>
          </a:p>
          <a:p>
            <a:r>
              <a:rPr lang="pt-BR" dirty="0"/>
              <a:t>A gente viu </a:t>
            </a:r>
            <a:r>
              <a:rPr lang="pt-BR" dirty="0" err="1"/>
              <a:t>neuronio</a:t>
            </a:r>
            <a:r>
              <a:rPr lang="pt-BR" dirty="0"/>
              <a:t>, e como ele funciona. Entradas, pesos, função de ativação, saída.</a:t>
            </a:r>
          </a:p>
          <a:p>
            <a:endParaRPr lang="pt-BR" dirty="0"/>
          </a:p>
          <a:p>
            <a:r>
              <a:rPr lang="pt-BR" dirty="0"/>
              <a:t>E vocês lembram lá do teste que fizemos com o </a:t>
            </a:r>
            <a:r>
              <a:rPr lang="pt-BR" dirty="0" err="1"/>
              <a:t>dataset</a:t>
            </a:r>
            <a:r>
              <a:rPr lang="pt-BR" dirty="0"/>
              <a:t> Isis? </a:t>
            </a:r>
            <a:r>
              <a:rPr lang="pt-BR" dirty="0" err="1"/>
              <a:t>Pq</a:t>
            </a:r>
            <a:r>
              <a:rPr lang="pt-BR" dirty="0"/>
              <a:t> ele só classificava bem uma espécie?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46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04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Robotica</a:t>
            </a:r>
            <a:r>
              <a:rPr lang="pt-BR" dirty="0"/>
              <a:t>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793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Robotica</a:t>
            </a:r>
            <a:r>
              <a:rPr lang="pt-BR" dirty="0"/>
              <a:t>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187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90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100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472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91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70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650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80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Vocês sabem quem foi que disse isso? Foi o físico Stephen Hawking, lá em 2014... O Hawking era físico teórico, igual ao Sheldon do Big Ban </a:t>
            </a:r>
            <a:r>
              <a:rPr lang="pt-BR" dirty="0" err="1"/>
              <a:t>Theory</a:t>
            </a:r>
            <a:r>
              <a:rPr lang="pt-BR" dirty="0"/>
              <a:t>. Ele tinha uma doença degenerativa que afetava o seu sistema motor. Ele se comunicava através de uma AI, que identificava o que ele queria dizer via impulsos elétricos mapeados e sugeria novas palavrar para completar a frase que ele queria dizer.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256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74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623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717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592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0744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275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165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856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135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51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Já o Rollo Carpenter tem uma visão em cima do muro. O Carpenter é um Cientista focado em pesquisa de IA foi o criador do </a:t>
            </a:r>
            <a:r>
              <a:rPr lang="pt-BR" dirty="0" err="1"/>
              <a:t>Cleverbot</a:t>
            </a:r>
            <a:r>
              <a:rPr lang="pt-BR" dirty="0"/>
              <a:t>, um serviço web de </a:t>
            </a:r>
            <a:r>
              <a:rPr lang="pt-BR" dirty="0" err="1"/>
              <a:t>chatbot</a:t>
            </a:r>
            <a:r>
              <a:rPr lang="pt-BR" dirty="0"/>
              <a:t> usando ML lançado lá em 2008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215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550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771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460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00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807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Robotica</a:t>
            </a:r>
            <a:r>
              <a:rPr lang="pt-BR" dirty="0"/>
              <a:t>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13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Já o Elon Musk tem essa visão sobre IA... O que é meio irônico né gente? </a:t>
            </a:r>
          </a:p>
          <a:p>
            <a:endParaRPr lang="pt-BR" dirty="0"/>
          </a:p>
          <a:p>
            <a:r>
              <a:rPr lang="pt-BR" dirty="0"/>
              <a:t>Mas porque eu trouxe esses pensamentos para cá?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25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um pouco no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53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74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659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12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7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20/06/2023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20/06/2023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20/06/2023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20/06/2023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20/06/2023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20/06/2023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20/06/2023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20/06/2023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20/06/2023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20/06/2023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20/06/2023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20/06/2023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20/06/2023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54" Type="http://schemas.openxmlformats.org/officeDocument/2006/relationships/image" Target="../media/image2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notesSlide" Target="../notesSlides/notesSlide16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tags" Target="../tags/tag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av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 Neural de UMA Camada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F296AF-377F-7FA0-F4C7-9D96EEFF005D}"/>
              </a:ext>
            </a:extLst>
          </p:cNvPr>
          <p:cNvSpPr txBox="1"/>
          <p:nvPr/>
        </p:nvSpPr>
        <p:spPr>
          <a:xfrm>
            <a:off x="228600" y="1124744"/>
            <a:ext cx="758376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400" dirty="0">
                <a:latin typeface="Gotham HTF" pitchFamily="50" charset="0"/>
                <a:cs typeface="Gotham HTF Light"/>
              </a:rPr>
              <a:t>Exemplo: Operador </a:t>
            </a:r>
            <a:r>
              <a:rPr lang="pt-BR" sz="24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OR</a:t>
            </a:r>
            <a:endParaRPr lang="pt-BR" sz="24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4F53F6-3E9F-F7AC-E663-AB8BB5EB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936" y="2294289"/>
            <a:ext cx="5057775" cy="2505075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CE9688D-1BC0-4960-13E6-B95E32056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45862"/>
              </p:ext>
            </p:extLst>
          </p:nvPr>
        </p:nvGraphicFramePr>
        <p:xfrm>
          <a:off x="228600" y="2132856"/>
          <a:ext cx="3672408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73865432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Entrada 1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Entrada 2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Saída (Classe)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3216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3440996-8883-CC85-C866-0C9A123FE42A}"/>
                  </a:ext>
                </a:extLst>
              </p:cNvPr>
              <p:cNvSpPr txBox="1"/>
              <p:nvPr/>
            </p:nvSpPr>
            <p:spPr>
              <a:xfrm>
                <a:off x="1187624" y="5451613"/>
                <a:ext cx="65000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600" b="0" i="0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Sa</m:t>
                      </m:r>
                      <m:r>
                        <a:rPr lang="pt-BR" sz="3600" b="0" i="0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pt-BR" sz="3600" b="0" i="0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𝐸𝑛𝑡𝑟𝑎𝑑𝑎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1 || 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𝐸𝑛𝑡𝑟𝑎𝑑𝑎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pt-BR" sz="36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3440996-8883-CC85-C866-0C9A123FE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451613"/>
                <a:ext cx="650002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5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Problema: Operador XOR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F296AF-377F-7FA0-F4C7-9D96EEFF005D}"/>
              </a:ext>
            </a:extLst>
          </p:cNvPr>
          <p:cNvSpPr txBox="1"/>
          <p:nvPr/>
        </p:nvSpPr>
        <p:spPr>
          <a:xfrm>
            <a:off x="228600" y="1124744"/>
            <a:ext cx="758376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400" dirty="0">
                <a:latin typeface="Gotham HTF" pitchFamily="50" charset="0"/>
                <a:cs typeface="Gotham HTF Light"/>
              </a:rPr>
              <a:t>Exemplo: Operador </a:t>
            </a:r>
            <a:r>
              <a:rPr lang="pt-BR" sz="24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XOR (OU </a:t>
            </a:r>
            <a:r>
              <a:rPr lang="pt-BR" sz="2400" b="1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eXclusivo</a:t>
            </a:r>
            <a:r>
              <a:rPr lang="pt-BR" sz="24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)</a:t>
            </a:r>
            <a:endParaRPr lang="pt-BR" sz="24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F2ACD2F-DED7-4AE5-841F-7C8232D61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686288"/>
              </p:ext>
            </p:extLst>
          </p:nvPr>
        </p:nvGraphicFramePr>
        <p:xfrm>
          <a:off x="228600" y="2403827"/>
          <a:ext cx="3672408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73865432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Entrada 1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Entrada 2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Saída (Classe)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321646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B3DF0A43-EF6E-4355-70A0-0B3CF524B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89" y="2402557"/>
            <a:ext cx="4449735" cy="2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5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para problemas </a:t>
            </a:r>
            <a:r>
              <a:rPr lang="pt-BR" sz="40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NÃO 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Lineares?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71A878-90BB-1839-D133-A6420600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38977"/>
            <a:ext cx="3878255" cy="38782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5B8337E-1239-DE99-1A19-C4CD1B956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799" y="2708920"/>
            <a:ext cx="4197086" cy="3157657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77E0623D-98DE-D10C-4A84-7098C52EFDA1}"/>
              </a:ext>
            </a:extLst>
          </p:cNvPr>
          <p:cNvSpPr txBox="1"/>
          <p:nvPr/>
        </p:nvSpPr>
        <p:spPr>
          <a:xfrm>
            <a:off x="4798202" y="1349826"/>
            <a:ext cx="301415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400" dirty="0">
                <a:latin typeface="Gotham HTF" pitchFamily="50" charset="0"/>
                <a:cs typeface="Gotham HTF Light"/>
              </a:rPr>
              <a:t>Operador </a:t>
            </a:r>
            <a:r>
              <a:rPr lang="pt-BR" sz="24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XOR NÃO é linear...</a:t>
            </a:r>
            <a:endParaRPr lang="pt-BR" sz="24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6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599" y="133350"/>
            <a:ext cx="83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Solução: Rede Neural Multicamadas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9AB998-31A5-5CC1-63C1-F3CD5DAC2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3" y="1556792"/>
            <a:ext cx="798715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Problemas não lineares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AD97D65-6613-9237-14FE-45312307E37A}"/>
              </a:ext>
            </a:extLst>
          </p:cNvPr>
          <p:cNvSpPr txBox="1"/>
          <p:nvPr/>
        </p:nvSpPr>
        <p:spPr>
          <a:xfrm>
            <a:off x="756680" y="1068418"/>
            <a:ext cx="239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Regressão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B6DA4834-2CFB-2D01-550E-E2CE528329C6}"/>
              </a:ext>
            </a:extLst>
          </p:cNvPr>
          <p:cNvSpPr txBox="1"/>
          <p:nvPr/>
        </p:nvSpPr>
        <p:spPr>
          <a:xfrm>
            <a:off x="612664" y="3876730"/>
            <a:ext cx="2687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Classificação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32EA5B8-FD8C-57BA-95DC-BA7DD9FDA193}"/>
              </a:ext>
            </a:extLst>
          </p:cNvPr>
          <p:cNvSpPr txBox="1"/>
          <p:nvPr/>
        </p:nvSpPr>
        <p:spPr>
          <a:xfrm>
            <a:off x="6629889" y="1916832"/>
            <a:ext cx="1974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 Neural Artificial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EBD009EB-D9C0-64C4-6CF9-C350A328E846}"/>
              </a:ext>
            </a:extLst>
          </p:cNvPr>
          <p:cNvGrpSpPr/>
          <p:nvPr/>
        </p:nvGrpSpPr>
        <p:grpSpPr>
          <a:xfrm>
            <a:off x="4788024" y="908720"/>
            <a:ext cx="1284273" cy="5883414"/>
            <a:chOff x="4295839" y="1340768"/>
            <a:chExt cx="1284273" cy="5112568"/>
          </a:xfrm>
        </p:grpSpPr>
        <p:grpSp>
          <p:nvGrpSpPr>
            <p:cNvPr id="18" name="Group 10">
              <a:extLst>
                <a:ext uri="{FF2B5EF4-FFF2-40B4-BE49-F238E27FC236}">
                  <a16:creationId xmlns:a16="http://schemas.microsoft.com/office/drawing/2014/main" id="{ECB195BD-E25E-A071-0C16-A9B9D350E7BD}"/>
                </a:ext>
              </a:extLst>
            </p:cNvPr>
            <p:cNvGrpSpPr/>
            <p:nvPr/>
          </p:nvGrpSpPr>
          <p:grpSpPr>
            <a:xfrm>
              <a:off x="4697142" y="2996213"/>
              <a:ext cx="882970" cy="1321664"/>
              <a:chOff x="3059691" y="3038672"/>
              <a:chExt cx="1177293" cy="1321939"/>
            </a:xfrm>
          </p:grpSpPr>
          <p:sp>
            <p:nvSpPr>
              <p:cNvPr id="19" name="Isosceles Triangle 15">
                <a:extLst>
                  <a:ext uri="{FF2B5EF4-FFF2-40B4-BE49-F238E27FC236}">
                    <a16:creationId xmlns:a16="http://schemas.microsoft.com/office/drawing/2014/main" id="{27DA0D99-8964-6CCA-E6B4-28D4DED90D2E}"/>
                  </a:ext>
                </a:extLst>
              </p:cNvPr>
              <p:cNvSpPr/>
              <p:nvPr/>
            </p:nvSpPr>
            <p:spPr>
              <a:xfrm rot="5400000">
                <a:off x="3111194" y="3234821"/>
                <a:ext cx="1321938" cy="929640"/>
              </a:xfrm>
              <a:prstGeom prst="triangle">
                <a:avLst/>
              </a:prstGeom>
              <a:solidFill>
                <a:schemeClr val="bg1"/>
              </a:solidFill>
              <a:ln w="174625">
                <a:solidFill>
                  <a:srgbClr val="EA6D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Isosceles Triangle 16">
                <a:extLst>
                  <a:ext uri="{FF2B5EF4-FFF2-40B4-BE49-F238E27FC236}">
                    <a16:creationId xmlns:a16="http://schemas.microsoft.com/office/drawing/2014/main" id="{C611639B-05FD-9819-778E-C41CA135A8DB}"/>
                  </a:ext>
                </a:extLst>
              </p:cNvPr>
              <p:cNvSpPr/>
              <p:nvPr/>
            </p:nvSpPr>
            <p:spPr>
              <a:xfrm rot="5400000">
                <a:off x="2863543" y="3234822"/>
                <a:ext cx="1321938" cy="929640"/>
              </a:xfrm>
              <a:prstGeom prst="triangle">
                <a:avLst/>
              </a:prstGeom>
              <a:solidFill>
                <a:schemeClr val="bg1"/>
              </a:solidFill>
              <a:ln w="174625">
                <a:noFill/>
              </a:ln>
              <a:effectLst>
                <a:outerShdw blurRad="381000" dist="203200" dir="5400000" algn="ctr" rotWithShape="0">
                  <a:schemeClr val="tx1">
                    <a:lumMod val="95000"/>
                    <a:lumOff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1" name="Group 11">
              <a:extLst>
                <a:ext uri="{FF2B5EF4-FFF2-40B4-BE49-F238E27FC236}">
                  <a16:creationId xmlns:a16="http://schemas.microsoft.com/office/drawing/2014/main" id="{E664D4B6-044D-EBF3-1F54-DC120738E015}"/>
                </a:ext>
              </a:extLst>
            </p:cNvPr>
            <p:cNvGrpSpPr/>
            <p:nvPr/>
          </p:nvGrpSpPr>
          <p:grpSpPr>
            <a:xfrm>
              <a:off x="4295839" y="1340768"/>
              <a:ext cx="896595" cy="5112568"/>
              <a:chOff x="735577" y="1502979"/>
              <a:chExt cx="3424021" cy="4393324"/>
            </a:xfrm>
          </p:grpSpPr>
          <p:sp>
            <p:nvSpPr>
              <p:cNvPr id="22" name="Rectangle 13">
                <a:extLst>
                  <a:ext uri="{FF2B5EF4-FFF2-40B4-BE49-F238E27FC236}">
                    <a16:creationId xmlns:a16="http://schemas.microsoft.com/office/drawing/2014/main" id="{9784B7B4-C681-91BE-DE16-298DF421B0D4}"/>
                  </a:ext>
                </a:extLst>
              </p:cNvPr>
              <p:cNvSpPr/>
              <p:nvPr/>
            </p:nvSpPr>
            <p:spPr>
              <a:xfrm>
                <a:off x="735577" y="1502979"/>
                <a:ext cx="3424021" cy="43933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200" dirty="0">
                  <a:solidFill>
                    <a:srgbClr val="E7E6E6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" name="Straight Connector 14">
                <a:extLst>
                  <a:ext uri="{FF2B5EF4-FFF2-40B4-BE49-F238E27FC236}">
                    <a16:creationId xmlns:a16="http://schemas.microsoft.com/office/drawing/2014/main" id="{70EA08A2-1C7A-E42B-B8EF-482AD7A71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141" y="1752599"/>
                <a:ext cx="0" cy="3688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outerShdw blurRad="76200" dist="76200" dir="2460000" sx="93000" sy="93000" algn="ctr" rotWithShape="0">
                  <a:schemeClr val="tx1">
                    <a:lumMod val="95000"/>
                    <a:lumOff val="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9D6D0C-74C5-1795-F1DF-DA27CE9A1330}"/>
              </a:ext>
            </a:extLst>
          </p:cNvPr>
          <p:cNvSpPr txBox="1"/>
          <p:nvPr/>
        </p:nvSpPr>
        <p:spPr>
          <a:xfrm>
            <a:off x="3535580" y="2815629"/>
            <a:ext cx="21001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265B"/>
                </a:solidFill>
                <a:latin typeface="Gotham HTF"/>
                <a:cs typeface="Gotham HTF Light"/>
              </a:rPr>
              <a:t>Ambos</a:t>
            </a:r>
            <a:r>
              <a:rPr lang="pt-BR" sz="1800" dirty="0">
                <a:solidFill>
                  <a:schemeClr val="tx1"/>
                </a:solidFill>
                <a:latin typeface="Gotham HTF"/>
                <a:cs typeface="Gotham HTF Light"/>
              </a:rPr>
              <a:t> os problemas podem ser resolvidos por uma </a:t>
            </a:r>
            <a:r>
              <a:rPr lang="pt-BR" sz="1800" b="1" dirty="0">
                <a:solidFill>
                  <a:srgbClr val="ED265B"/>
                </a:solidFill>
                <a:latin typeface="Gotham HTF"/>
                <a:cs typeface="Gotham HTF Light"/>
              </a:rPr>
              <a:t>REDE NEURAL MULTICAMADA</a:t>
            </a:r>
            <a:r>
              <a:rPr lang="pt-BR" sz="1800" dirty="0">
                <a:solidFill>
                  <a:schemeClr val="tx1"/>
                </a:solidFill>
                <a:latin typeface="Gotham HTF"/>
                <a:cs typeface="Gotham HTF Light"/>
              </a:rPr>
              <a:t>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358D3AE-6BC2-A4EB-D79B-8043CB0F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90" y="1709861"/>
            <a:ext cx="2824864" cy="18384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1070107-153B-DD5E-C0A6-A9FD35607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23" y="4386068"/>
            <a:ext cx="2881792" cy="196183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F00C29-4EC2-C192-6073-EC9FD2F82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2852936"/>
            <a:ext cx="24384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0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 Neural Multicamada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29C1F9-3B1A-0662-3DE8-A16A4965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04864"/>
            <a:ext cx="5791200" cy="3162300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375EB8B5-8033-24BB-6B84-2961C8EADC04}"/>
              </a:ext>
            </a:extLst>
          </p:cNvPr>
          <p:cNvSpPr txBox="1"/>
          <p:nvPr/>
        </p:nvSpPr>
        <p:spPr>
          <a:xfrm>
            <a:off x="1676400" y="1640413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Entrada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6B42A5F0-B302-53AD-7DA3-08F6688F39F9}"/>
              </a:ext>
            </a:extLst>
          </p:cNvPr>
          <p:cNvSpPr txBox="1"/>
          <p:nvPr/>
        </p:nvSpPr>
        <p:spPr>
          <a:xfrm>
            <a:off x="4067944" y="1794302"/>
            <a:ext cx="197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Oculta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288334-E9F4-1BE2-5FF4-C7E9006797D8}"/>
              </a:ext>
            </a:extLst>
          </p:cNvPr>
          <p:cNvSpPr txBox="1"/>
          <p:nvPr/>
        </p:nvSpPr>
        <p:spPr>
          <a:xfrm>
            <a:off x="6177008" y="2636912"/>
            <a:ext cx="197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Camada de Saída</a:t>
            </a:r>
          </a:p>
        </p:txBody>
      </p:sp>
    </p:spTree>
    <p:extLst>
      <p:ext uri="{BB962C8B-B14F-4D97-AF65-F5344CB8AC3E}">
        <p14:creationId xmlns:p14="http://schemas.microsoft.com/office/powerpoint/2010/main" val="26618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 Neural Multicamada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6133212-1065-1CC3-CD10-A73C86FD4255}"/>
              </a:ext>
            </a:extLst>
          </p:cNvPr>
          <p:cNvGrpSpPr>
            <a:grpSpLocks noChangeAspect="1"/>
          </p:cNvGrpSpPr>
          <p:nvPr/>
        </p:nvGrpSpPr>
        <p:grpSpPr>
          <a:xfrm>
            <a:off x="4932040" y="2552710"/>
            <a:ext cx="4248472" cy="2273728"/>
            <a:chOff x="1475656" y="1794302"/>
            <a:chExt cx="6675911" cy="3572862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ED29C1F9-3B1A-0662-3DE8-A16A4965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2204864"/>
              <a:ext cx="5791200" cy="3162300"/>
            </a:xfrm>
            <a:prstGeom prst="rect">
              <a:avLst/>
            </a:prstGeom>
          </p:spPr>
        </p:pic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375EB8B5-8033-24BB-6B84-2961C8EADC04}"/>
                </a:ext>
              </a:extLst>
            </p:cNvPr>
            <p:cNvSpPr txBox="1"/>
            <p:nvPr/>
          </p:nvSpPr>
          <p:spPr>
            <a:xfrm>
              <a:off x="1475656" y="1794302"/>
              <a:ext cx="1974560" cy="39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ED145B"/>
                  </a:solidFill>
                  <a:latin typeface="Gotham HTF" pitchFamily="50" charset="0"/>
                  <a:cs typeface="Gotham HTF Light"/>
                </a:rPr>
                <a:t>Camada de Entrada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6B42A5F0-B302-53AD-7DA3-08F6688F39F9}"/>
                </a:ext>
              </a:extLst>
            </p:cNvPr>
            <p:cNvSpPr txBox="1"/>
            <p:nvPr/>
          </p:nvSpPr>
          <p:spPr>
            <a:xfrm>
              <a:off x="4067944" y="1794302"/>
              <a:ext cx="1974560" cy="41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ED145B"/>
                  </a:solidFill>
                  <a:latin typeface="Gotham HTF" pitchFamily="50" charset="0"/>
                  <a:cs typeface="Gotham HTF Light"/>
                </a:rPr>
                <a:t>Camada Oculta</a:t>
              </a:r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7A288334-E9F4-1BE2-5FF4-C7E9006797D8}"/>
                </a:ext>
              </a:extLst>
            </p:cNvPr>
            <p:cNvSpPr txBox="1"/>
            <p:nvPr/>
          </p:nvSpPr>
          <p:spPr>
            <a:xfrm>
              <a:off x="6177007" y="2636912"/>
              <a:ext cx="1974560" cy="41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ED145B"/>
                  </a:solidFill>
                  <a:latin typeface="Gotham HTF" pitchFamily="50" charset="0"/>
                  <a:cs typeface="Gotham HTF Light"/>
                </a:rPr>
                <a:t>Camada de Saída</a:t>
              </a:r>
            </a:p>
          </p:txBody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1B7E7869-4F4D-C81F-F063-46E0F0BAB357}"/>
              </a:ext>
            </a:extLst>
          </p:cNvPr>
          <p:cNvSpPr txBox="1"/>
          <p:nvPr/>
        </p:nvSpPr>
        <p:spPr>
          <a:xfrm>
            <a:off x="228600" y="1175148"/>
            <a:ext cx="4847456" cy="448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b="1" dirty="0">
                <a:latin typeface="Gotham HTF" pitchFamily="50" charset="0"/>
                <a:cs typeface="Gotham HTF Light"/>
              </a:rPr>
              <a:t>O Arranjo </a:t>
            </a:r>
            <a:r>
              <a:rPr lang="pt-BR" sz="1600" dirty="0">
                <a:latin typeface="Gotham HTF" pitchFamily="50" charset="0"/>
                <a:cs typeface="Gotham HTF Light"/>
              </a:rPr>
              <a:t>de neurônios define a quantidade de camadas, ou </a:t>
            </a:r>
            <a:r>
              <a:rPr lang="pt-BR" sz="1600" b="1" dirty="0" err="1">
                <a:latin typeface="Gotham HTF" pitchFamily="50" charset="0"/>
                <a:cs typeface="Gotham HTF Light"/>
              </a:rPr>
              <a:t>Layers</a:t>
            </a:r>
            <a:r>
              <a:rPr lang="pt-BR" sz="1600" dirty="0">
                <a:latin typeface="Gotham HTF" pitchFamily="50" charset="0"/>
                <a:cs typeface="Gotham HTF Light"/>
              </a:rPr>
              <a:t> que a rede possui.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endParaRPr lang="pt-BR" sz="1600" b="1" dirty="0">
              <a:latin typeface="Gotham HTF" pitchFamily="50" charset="0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" pitchFamily="50" charset="0"/>
                <a:cs typeface="Gotham HTF Light"/>
              </a:rPr>
              <a:t>A rede </a:t>
            </a:r>
            <a:r>
              <a:rPr lang="pt-BR" sz="1600" b="1" dirty="0" err="1">
                <a:latin typeface="Gotham HTF" pitchFamily="50" charset="0"/>
                <a:cs typeface="Gotham HTF Light"/>
              </a:rPr>
              <a:t>Perceptron</a:t>
            </a:r>
            <a:r>
              <a:rPr lang="pt-BR" sz="1600" dirty="0">
                <a:latin typeface="Gotham HTF" pitchFamily="50" charset="0"/>
                <a:cs typeface="Gotham HTF Light"/>
              </a:rPr>
              <a:t>, possui apenas uma camada, por se tratar de apenas um neurônio.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endParaRPr lang="pt-BR" sz="1600" dirty="0">
              <a:latin typeface="Gotham HTF" pitchFamily="50" charset="0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" pitchFamily="50" charset="0"/>
                <a:cs typeface="Gotham HTF Light"/>
              </a:rPr>
              <a:t>A rede </a:t>
            </a:r>
            <a:r>
              <a:rPr lang="pt-BR" sz="1600" b="1" dirty="0">
                <a:latin typeface="Gotham HTF" pitchFamily="50" charset="0"/>
                <a:cs typeface="Gotham HTF Light"/>
              </a:rPr>
              <a:t>MLP</a:t>
            </a:r>
            <a:r>
              <a:rPr lang="pt-BR" sz="1600" dirty="0">
                <a:latin typeface="Gotham HTF" pitchFamily="50" charset="0"/>
                <a:cs typeface="Gotham HTF Light"/>
              </a:rPr>
              <a:t> ou </a:t>
            </a:r>
            <a:r>
              <a:rPr lang="pt-BR" sz="1600" b="1" dirty="0" err="1">
                <a:latin typeface="Gotham HTF" pitchFamily="50" charset="0"/>
                <a:cs typeface="Gotham HTF Light"/>
              </a:rPr>
              <a:t>Multlayer</a:t>
            </a:r>
            <a:r>
              <a:rPr lang="pt-BR" sz="1600" b="1" dirty="0">
                <a:latin typeface="Gotham HTF" pitchFamily="50" charset="0"/>
                <a:cs typeface="Gotham HTF Light"/>
              </a:rPr>
              <a:t> </a:t>
            </a:r>
            <a:r>
              <a:rPr lang="pt-BR" sz="1600" b="1" dirty="0" err="1">
                <a:latin typeface="Gotham HTF" pitchFamily="50" charset="0"/>
                <a:cs typeface="Gotham HTF Light"/>
              </a:rPr>
              <a:t>Perceptron</a:t>
            </a:r>
            <a:r>
              <a:rPr lang="pt-BR" sz="1600" dirty="0">
                <a:latin typeface="Gotham HTF" pitchFamily="50" charset="0"/>
                <a:cs typeface="Gotham HTF Light"/>
              </a:rPr>
              <a:t> possui além das camadas de entrada e saída, camadas ocultas ou </a:t>
            </a:r>
            <a:r>
              <a:rPr lang="pt-BR" sz="1600" b="1" dirty="0" err="1">
                <a:latin typeface="Gotham HTF" pitchFamily="50" charset="0"/>
                <a:cs typeface="Gotham HTF Light"/>
              </a:rPr>
              <a:t>Hiden</a:t>
            </a:r>
            <a:r>
              <a:rPr lang="pt-BR" sz="1600" b="1" dirty="0">
                <a:latin typeface="Gotham HTF" pitchFamily="50" charset="0"/>
                <a:cs typeface="Gotham HTF Light"/>
              </a:rPr>
              <a:t> </a:t>
            </a:r>
            <a:r>
              <a:rPr lang="pt-BR" sz="1600" b="1" dirty="0" err="1">
                <a:latin typeface="Gotham HTF" pitchFamily="50" charset="0"/>
                <a:cs typeface="Gotham HTF Light"/>
              </a:rPr>
              <a:t>Layers</a:t>
            </a:r>
            <a:r>
              <a:rPr lang="pt-BR" sz="1600" dirty="0">
                <a:latin typeface="Gotham HTF" pitchFamily="50" charset="0"/>
                <a:cs typeface="Gotham HTF Light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endParaRPr lang="pt-BR" sz="1600" dirty="0">
              <a:latin typeface="Gotham HTF" pitchFamily="50" charset="0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" pitchFamily="50" charset="0"/>
                <a:cs typeface="Gotham HTF Light"/>
              </a:rPr>
              <a:t>As redes MLP também são conhecidas como </a:t>
            </a:r>
            <a:r>
              <a:rPr lang="pt-BR" sz="1600" b="1" dirty="0">
                <a:latin typeface="Gotham HTF" pitchFamily="50" charset="0"/>
                <a:cs typeface="Gotham HTF Light"/>
              </a:rPr>
              <a:t>Redes Densas ou </a:t>
            </a:r>
            <a:r>
              <a:rPr lang="pt-BR" sz="1600" b="1" dirty="0" err="1">
                <a:latin typeface="Gotham HTF" pitchFamily="50" charset="0"/>
                <a:cs typeface="Gotham HTF Light"/>
              </a:rPr>
              <a:t>Fully-Connected</a:t>
            </a:r>
            <a:r>
              <a:rPr lang="pt-BR" sz="1600" b="1" dirty="0">
                <a:latin typeface="Gotham HTF" pitchFamily="50" charset="0"/>
                <a:cs typeface="Gotham HTF Light"/>
              </a:rPr>
              <a:t>.</a:t>
            </a:r>
            <a:endParaRPr lang="pt-BR" sz="1600" dirty="0"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68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 Neural Multicamada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093A9D31-45D0-DA26-A0B3-9792ACB590F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23919" y="1157173"/>
            <a:ext cx="5296163" cy="5296163"/>
            <a:chOff x="4191000" y="1524000"/>
            <a:chExt cx="3810000" cy="3810000"/>
          </a:xfrm>
        </p:grpSpPr>
        <p:sp>
          <p:nvSpPr>
            <p:cNvPr id="7" name="Block Arc 3">
              <a:extLst>
                <a:ext uri="{FF2B5EF4-FFF2-40B4-BE49-F238E27FC236}">
                  <a16:creationId xmlns:a16="http://schemas.microsoft.com/office/drawing/2014/main" id="{253F065F-A2A9-6056-051C-A94BD1D2439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16500"/>
              </a:avLst>
            </a:prstGeom>
            <a:solidFill>
              <a:schemeClr val="accent3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8" name="Block Arc 4">
              <a:extLst>
                <a:ext uri="{FF2B5EF4-FFF2-40B4-BE49-F238E27FC236}">
                  <a16:creationId xmlns:a16="http://schemas.microsoft.com/office/drawing/2014/main" id="{29EC2FE2-AC4A-340A-87B8-FFA2383FF25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16500"/>
              </a:avLst>
            </a:prstGeom>
            <a:solidFill>
              <a:schemeClr val="accent4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11" name="Block Arc 5">
              <a:extLst>
                <a:ext uri="{FF2B5EF4-FFF2-40B4-BE49-F238E27FC236}">
                  <a16:creationId xmlns:a16="http://schemas.microsoft.com/office/drawing/2014/main" id="{0E2EBC78-CD9F-AD1B-E969-10EC3B64280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16500"/>
              </a:avLst>
            </a:prstGeom>
            <a:solidFill>
              <a:schemeClr val="accent1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13" name="Block Arc 6">
              <a:extLst>
                <a:ext uri="{FF2B5EF4-FFF2-40B4-BE49-F238E27FC236}">
                  <a16:creationId xmlns:a16="http://schemas.microsoft.com/office/drawing/2014/main" id="{0499667C-D447-91F6-EE20-1939EC50867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16500"/>
              </a:avLst>
            </a:prstGeom>
            <a:solidFill>
              <a:schemeClr val="accent2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14" name="Block Arc 7" hidden="1">
              <a:extLst>
                <a:ext uri="{FF2B5EF4-FFF2-40B4-BE49-F238E27FC236}">
                  <a16:creationId xmlns:a16="http://schemas.microsoft.com/office/drawing/2014/main" id="{1512CCE1-9F7A-DE6D-3D97-75897743E67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7280000"/>
                <a:gd name="adj2" fmla="val 0"/>
                <a:gd name="adj3" fmla="val 16500"/>
              </a:avLst>
            </a:prstGeom>
            <a:solidFill>
              <a:srgbClr val="EB641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15" name="Block Arc 8" hidden="1">
              <a:extLst>
                <a:ext uri="{FF2B5EF4-FFF2-40B4-BE49-F238E27FC236}">
                  <a16:creationId xmlns:a16="http://schemas.microsoft.com/office/drawing/2014/main" id="{94B2DF58-E2F7-4B30-7BA0-F4FEABDA34E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16" name="Block Arc 9" hidden="1">
              <a:extLst>
                <a:ext uri="{FF2B5EF4-FFF2-40B4-BE49-F238E27FC236}">
                  <a16:creationId xmlns:a16="http://schemas.microsoft.com/office/drawing/2014/main" id="{6A934076-5D17-43AA-87A7-02F03C0F404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17" name="Block Arc 10" hidden="1">
              <a:extLst>
                <a:ext uri="{FF2B5EF4-FFF2-40B4-BE49-F238E27FC236}">
                  <a16:creationId xmlns:a16="http://schemas.microsoft.com/office/drawing/2014/main" id="{CDCDEFB4-5D3D-C616-3C23-23A6390B1E3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18" name="Block Arc 11" hidden="1">
              <a:extLst>
                <a:ext uri="{FF2B5EF4-FFF2-40B4-BE49-F238E27FC236}">
                  <a16:creationId xmlns:a16="http://schemas.microsoft.com/office/drawing/2014/main" id="{3C90B03F-59BF-8F82-7F75-93B15130B9E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19" name="Block Arc 12" hidden="1">
              <a:extLst>
                <a:ext uri="{FF2B5EF4-FFF2-40B4-BE49-F238E27FC236}">
                  <a16:creationId xmlns:a16="http://schemas.microsoft.com/office/drawing/2014/main" id="{43ECC467-94F7-52F5-C426-23FB859B79A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0" name="Block Arc 13" hidden="1">
              <a:extLst>
                <a:ext uri="{FF2B5EF4-FFF2-40B4-BE49-F238E27FC236}">
                  <a16:creationId xmlns:a16="http://schemas.microsoft.com/office/drawing/2014/main" id="{833413CF-7957-89AF-1894-54638DF3856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1" name="Block Arc 14" hidden="1">
              <a:extLst>
                <a:ext uri="{FF2B5EF4-FFF2-40B4-BE49-F238E27FC236}">
                  <a16:creationId xmlns:a16="http://schemas.microsoft.com/office/drawing/2014/main" id="{092F7827-4D46-A96B-89A3-C28566F43C2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2" name="Block Arc 15" hidden="1">
              <a:extLst>
                <a:ext uri="{FF2B5EF4-FFF2-40B4-BE49-F238E27FC236}">
                  <a16:creationId xmlns:a16="http://schemas.microsoft.com/office/drawing/2014/main" id="{921FFC1E-2C4B-8DE0-E6D8-C9B0824CDF2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3" name="Block Arc 16" hidden="1">
              <a:extLst>
                <a:ext uri="{FF2B5EF4-FFF2-40B4-BE49-F238E27FC236}">
                  <a16:creationId xmlns:a16="http://schemas.microsoft.com/office/drawing/2014/main" id="{62BABFFF-2254-6866-CE54-B17016961EF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4" name="Block Arc 17" hidden="1">
              <a:extLst>
                <a:ext uri="{FF2B5EF4-FFF2-40B4-BE49-F238E27FC236}">
                  <a16:creationId xmlns:a16="http://schemas.microsoft.com/office/drawing/2014/main" id="{493040BA-6DD7-B777-231E-E5E3D5A8C79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5" name="Block Arc 18" hidden="1">
              <a:extLst>
                <a:ext uri="{FF2B5EF4-FFF2-40B4-BE49-F238E27FC236}">
                  <a16:creationId xmlns:a16="http://schemas.microsoft.com/office/drawing/2014/main" id="{0F7CE50A-245F-8A27-D9E0-F1E299BDAAD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6" name="Block Arc 19" hidden="1">
              <a:extLst>
                <a:ext uri="{FF2B5EF4-FFF2-40B4-BE49-F238E27FC236}">
                  <a16:creationId xmlns:a16="http://schemas.microsoft.com/office/drawing/2014/main" id="{38A09C9A-617F-4AA6-C038-D321E41D34F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7" name="Block Arc 20" hidden="1">
              <a:extLst>
                <a:ext uri="{FF2B5EF4-FFF2-40B4-BE49-F238E27FC236}">
                  <a16:creationId xmlns:a16="http://schemas.microsoft.com/office/drawing/2014/main" id="{83460907-4875-247F-20DE-01AB582DABA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8" name="Block Arc 21" hidden="1">
              <a:extLst>
                <a:ext uri="{FF2B5EF4-FFF2-40B4-BE49-F238E27FC236}">
                  <a16:creationId xmlns:a16="http://schemas.microsoft.com/office/drawing/2014/main" id="{8188F6BD-77A8-BE8F-5BAE-95DA22803BF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29" name="Block Arc 22" hidden="1">
              <a:extLst>
                <a:ext uri="{FF2B5EF4-FFF2-40B4-BE49-F238E27FC236}">
                  <a16:creationId xmlns:a16="http://schemas.microsoft.com/office/drawing/2014/main" id="{C5A2BDF7-4160-B14F-C1AC-796FE1671CE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0" name="Block Arc 23" hidden="1">
              <a:extLst>
                <a:ext uri="{FF2B5EF4-FFF2-40B4-BE49-F238E27FC236}">
                  <a16:creationId xmlns:a16="http://schemas.microsoft.com/office/drawing/2014/main" id="{2EE2F420-D227-6C4C-E0C1-621DFF20D15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1" name="Block Arc 24" hidden="1">
              <a:extLst>
                <a:ext uri="{FF2B5EF4-FFF2-40B4-BE49-F238E27FC236}">
                  <a16:creationId xmlns:a16="http://schemas.microsoft.com/office/drawing/2014/main" id="{E782A4D5-E03E-CCAF-83B4-DDED85DDC37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2" name="Block Arc 25" hidden="1">
              <a:extLst>
                <a:ext uri="{FF2B5EF4-FFF2-40B4-BE49-F238E27FC236}">
                  <a16:creationId xmlns:a16="http://schemas.microsoft.com/office/drawing/2014/main" id="{4860ADD6-B0AE-C976-04DE-F5528AE2398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3" name="Block Arc 26" hidden="1">
              <a:extLst>
                <a:ext uri="{FF2B5EF4-FFF2-40B4-BE49-F238E27FC236}">
                  <a16:creationId xmlns:a16="http://schemas.microsoft.com/office/drawing/2014/main" id="{8A5B6E0F-C1FC-94EE-5CE5-B6BA11FA5F9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4" name="Block Arc 27" hidden="1">
              <a:extLst>
                <a:ext uri="{FF2B5EF4-FFF2-40B4-BE49-F238E27FC236}">
                  <a16:creationId xmlns:a16="http://schemas.microsoft.com/office/drawing/2014/main" id="{C08A3503-267E-5BA6-9C67-D85475BB8C7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5" name="Block Arc 28" hidden="1">
              <a:extLst>
                <a:ext uri="{FF2B5EF4-FFF2-40B4-BE49-F238E27FC236}">
                  <a16:creationId xmlns:a16="http://schemas.microsoft.com/office/drawing/2014/main" id="{3662ACED-3A96-4C5F-345F-ACD9C93BD67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6" name="Block Arc 29" hidden="1">
              <a:extLst>
                <a:ext uri="{FF2B5EF4-FFF2-40B4-BE49-F238E27FC236}">
                  <a16:creationId xmlns:a16="http://schemas.microsoft.com/office/drawing/2014/main" id="{EEACA2A9-64CF-D3D1-D6C2-2A6112B3D81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7" name="Block Arc 30" hidden="1">
              <a:extLst>
                <a:ext uri="{FF2B5EF4-FFF2-40B4-BE49-F238E27FC236}">
                  <a16:creationId xmlns:a16="http://schemas.microsoft.com/office/drawing/2014/main" id="{5CF05594-4F41-D61F-4B64-48CADF2AB69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8" name="Block Arc 31" hidden="1">
              <a:extLst>
                <a:ext uri="{FF2B5EF4-FFF2-40B4-BE49-F238E27FC236}">
                  <a16:creationId xmlns:a16="http://schemas.microsoft.com/office/drawing/2014/main" id="{20E13AC2-682F-09A6-1217-81839D2B169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39" name="Block Arc 32" hidden="1">
              <a:extLst>
                <a:ext uri="{FF2B5EF4-FFF2-40B4-BE49-F238E27FC236}">
                  <a16:creationId xmlns:a16="http://schemas.microsoft.com/office/drawing/2014/main" id="{B8857241-E544-7B3A-CE92-2849527BCAC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0" name="Block Arc 33" hidden="1">
              <a:extLst>
                <a:ext uri="{FF2B5EF4-FFF2-40B4-BE49-F238E27FC236}">
                  <a16:creationId xmlns:a16="http://schemas.microsoft.com/office/drawing/2014/main" id="{16E4C2EE-74F5-5DF2-B485-6070710AF5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1" name="Block Arc 34" hidden="1">
              <a:extLst>
                <a:ext uri="{FF2B5EF4-FFF2-40B4-BE49-F238E27FC236}">
                  <a16:creationId xmlns:a16="http://schemas.microsoft.com/office/drawing/2014/main" id="{EF6071EB-DAD5-7730-87FD-47E68E1446D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2" name="Block Arc 35" hidden="1">
              <a:extLst>
                <a:ext uri="{FF2B5EF4-FFF2-40B4-BE49-F238E27FC236}">
                  <a16:creationId xmlns:a16="http://schemas.microsoft.com/office/drawing/2014/main" id="{65E387EA-7BCA-240B-384E-2A6A166255F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3" name="Block Arc 36" hidden="1">
              <a:extLst>
                <a:ext uri="{FF2B5EF4-FFF2-40B4-BE49-F238E27FC236}">
                  <a16:creationId xmlns:a16="http://schemas.microsoft.com/office/drawing/2014/main" id="{F1FDBF4B-E3CC-5182-591D-CD39A6DE542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4" name="Block Arc 37" hidden="1">
              <a:extLst>
                <a:ext uri="{FF2B5EF4-FFF2-40B4-BE49-F238E27FC236}">
                  <a16:creationId xmlns:a16="http://schemas.microsoft.com/office/drawing/2014/main" id="{8C40CAAF-7D61-1C0A-7512-C61508EA3D5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5" name="Block Arc 38" hidden="1">
              <a:extLst>
                <a:ext uri="{FF2B5EF4-FFF2-40B4-BE49-F238E27FC236}">
                  <a16:creationId xmlns:a16="http://schemas.microsoft.com/office/drawing/2014/main" id="{788BC1F1-361D-95CB-CD44-C830E859694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6" name="Block Arc 39" hidden="1">
              <a:extLst>
                <a:ext uri="{FF2B5EF4-FFF2-40B4-BE49-F238E27FC236}">
                  <a16:creationId xmlns:a16="http://schemas.microsoft.com/office/drawing/2014/main" id="{C247C455-37D5-37D9-40FA-441DEA61E59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7" name="Block Arc 40" hidden="1">
              <a:extLst>
                <a:ext uri="{FF2B5EF4-FFF2-40B4-BE49-F238E27FC236}">
                  <a16:creationId xmlns:a16="http://schemas.microsoft.com/office/drawing/2014/main" id="{BB59ED5E-45F3-05F3-FBD3-001D74C4934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8" name="Block Arc 41" hidden="1">
              <a:extLst>
                <a:ext uri="{FF2B5EF4-FFF2-40B4-BE49-F238E27FC236}">
                  <a16:creationId xmlns:a16="http://schemas.microsoft.com/office/drawing/2014/main" id="{DC51FD64-B6D9-D458-4D8F-9969591295E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49" name="Block Arc 42" hidden="1">
              <a:extLst>
                <a:ext uri="{FF2B5EF4-FFF2-40B4-BE49-F238E27FC236}">
                  <a16:creationId xmlns:a16="http://schemas.microsoft.com/office/drawing/2014/main" id="{F7C8A5A4-E0C2-60DE-EE97-274124234EB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0" name="Block Arc 43" hidden="1">
              <a:extLst>
                <a:ext uri="{FF2B5EF4-FFF2-40B4-BE49-F238E27FC236}">
                  <a16:creationId xmlns:a16="http://schemas.microsoft.com/office/drawing/2014/main" id="{54C5CF02-CD91-EA9C-9C36-CD87F39952F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1" name="Block Arc 44" hidden="1">
              <a:extLst>
                <a:ext uri="{FF2B5EF4-FFF2-40B4-BE49-F238E27FC236}">
                  <a16:creationId xmlns:a16="http://schemas.microsoft.com/office/drawing/2014/main" id="{198C5A7E-C170-ABA4-86E2-8FBF28659DF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2" name="Block Arc 45" hidden="1">
              <a:extLst>
                <a:ext uri="{FF2B5EF4-FFF2-40B4-BE49-F238E27FC236}">
                  <a16:creationId xmlns:a16="http://schemas.microsoft.com/office/drawing/2014/main" id="{5C23F34F-4622-0C69-63B3-0432916F73C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3" name="Block Arc 46" hidden="1">
              <a:extLst>
                <a:ext uri="{FF2B5EF4-FFF2-40B4-BE49-F238E27FC236}">
                  <a16:creationId xmlns:a16="http://schemas.microsoft.com/office/drawing/2014/main" id="{3A667DE8-887A-1E4C-6EE7-3DE36DFBF9A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4" name="Block Arc 47" hidden="1">
              <a:extLst>
                <a:ext uri="{FF2B5EF4-FFF2-40B4-BE49-F238E27FC236}">
                  <a16:creationId xmlns:a16="http://schemas.microsoft.com/office/drawing/2014/main" id="{FDB4E5ED-AEDB-F119-F7B1-DDDF18C9AAE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5" name="Block Arc 48" hidden="1">
              <a:extLst>
                <a:ext uri="{FF2B5EF4-FFF2-40B4-BE49-F238E27FC236}">
                  <a16:creationId xmlns:a16="http://schemas.microsoft.com/office/drawing/2014/main" id="{67D8EBDE-D16B-534A-EFE4-377928BC4A6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6" name="Block Arc 49" hidden="1">
              <a:extLst>
                <a:ext uri="{FF2B5EF4-FFF2-40B4-BE49-F238E27FC236}">
                  <a16:creationId xmlns:a16="http://schemas.microsoft.com/office/drawing/2014/main" id="{8CC3E726-FFB3-C36B-7E6A-A3456BC02F6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7" name="Block Arc 50" hidden="1">
              <a:extLst>
                <a:ext uri="{FF2B5EF4-FFF2-40B4-BE49-F238E27FC236}">
                  <a16:creationId xmlns:a16="http://schemas.microsoft.com/office/drawing/2014/main" id="{5B601056-7FD7-98F5-AE63-8D7371A5E4C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8" name="Block Arc 51" hidden="1">
              <a:extLst>
                <a:ext uri="{FF2B5EF4-FFF2-40B4-BE49-F238E27FC236}">
                  <a16:creationId xmlns:a16="http://schemas.microsoft.com/office/drawing/2014/main" id="{605308A7-089E-08DF-44F2-E52F49A7EFB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  <p:sp>
          <p:nvSpPr>
            <p:cNvPr id="59" name="Block Arc 52" hidden="1">
              <a:extLst>
                <a:ext uri="{FF2B5EF4-FFF2-40B4-BE49-F238E27FC236}">
                  <a16:creationId xmlns:a16="http://schemas.microsoft.com/office/drawing/2014/main" id="{DEBC43D7-48DA-8EEF-B772-B2160838F0C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 defTabSz="685800"/>
              <a:r>
                <a:rPr lang="pt-BR" sz="900">
                  <a:solidFill>
                    <a:prstClr val="white"/>
                  </a:solidFill>
                  <a:effectLst>
                    <a:glow>
                      <a:scrgbClr r="0" g="0" b="0"/>
                    </a:glow>
                  </a:effectLst>
                  <a:latin typeface="Calibri" panose="020F0502020204030204"/>
                </a:rPr>
                <a:t>Text</a:t>
              </a:r>
              <a:endParaRPr lang="pt-BR" sz="900" dirty="0">
                <a:solidFill>
                  <a:prstClr val="white"/>
                </a:solidFill>
                <a:effectLst>
                  <a:glow>
                    <a:scrgbClr r="0" g="0" b="0"/>
                  </a:glow>
                </a:effectLst>
                <a:latin typeface="Calibri" panose="020F0502020204030204"/>
              </a:endParaRPr>
            </a:p>
          </p:txBody>
        </p:sp>
      </p:grpSp>
      <p:sp>
        <p:nvSpPr>
          <p:cNvPr id="64" name="TextBox 56">
            <a:extLst>
              <a:ext uri="{FF2B5EF4-FFF2-40B4-BE49-F238E27FC236}">
                <a16:creationId xmlns:a16="http://schemas.microsoft.com/office/drawing/2014/main" id="{FECBE9F0-BD4B-C615-8DED-EB10364D2E2B}"/>
              </a:ext>
            </a:extLst>
          </p:cNvPr>
          <p:cNvSpPr txBox="1"/>
          <p:nvPr/>
        </p:nvSpPr>
        <p:spPr>
          <a:xfrm>
            <a:off x="251520" y="1925147"/>
            <a:ext cx="1656185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200" b="1" dirty="0">
                <a:latin typeface="Gotham HTF" pitchFamily="50" charset="0"/>
                <a:cs typeface="Gotham HTF Light"/>
              </a:rPr>
              <a:t>O Arranjo </a:t>
            </a:r>
            <a:r>
              <a:rPr lang="pt-BR" sz="1200" dirty="0">
                <a:latin typeface="Gotham HTF" pitchFamily="50" charset="0"/>
                <a:cs typeface="Gotham HTF Light"/>
              </a:rPr>
              <a:t>de neurônios define a quantidade de camadas, ou </a:t>
            </a:r>
            <a:r>
              <a:rPr lang="pt-BR" sz="1200" b="1" dirty="0" err="1">
                <a:latin typeface="Gotham HTF" pitchFamily="50" charset="0"/>
                <a:cs typeface="Gotham HTF Light"/>
              </a:rPr>
              <a:t>Layers</a:t>
            </a:r>
            <a:r>
              <a:rPr lang="pt-BR" sz="1200" dirty="0">
                <a:latin typeface="Gotham HTF" pitchFamily="50" charset="0"/>
                <a:cs typeface="Gotham HTF Light"/>
              </a:rPr>
              <a:t> que a rede possui.</a:t>
            </a:r>
          </a:p>
        </p:txBody>
      </p:sp>
      <p:cxnSp>
        <p:nvCxnSpPr>
          <p:cNvPr id="65" name="Straight Connector 82">
            <a:extLst>
              <a:ext uri="{FF2B5EF4-FFF2-40B4-BE49-F238E27FC236}">
                <a16:creationId xmlns:a16="http://schemas.microsoft.com/office/drawing/2014/main" id="{30C10146-D298-BE00-D60F-286BD99D96F5}"/>
              </a:ext>
            </a:extLst>
          </p:cNvPr>
          <p:cNvCxnSpPr>
            <a:cxnSpLocks/>
          </p:cNvCxnSpPr>
          <p:nvPr/>
        </p:nvCxnSpPr>
        <p:spPr>
          <a:xfrm flipH="1">
            <a:off x="307618" y="1916832"/>
            <a:ext cx="245322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88">
            <a:extLst>
              <a:ext uri="{FF2B5EF4-FFF2-40B4-BE49-F238E27FC236}">
                <a16:creationId xmlns:a16="http://schemas.microsoft.com/office/drawing/2014/main" id="{C10A08D2-D69E-F940-B429-74DB6AF31074}"/>
              </a:ext>
            </a:extLst>
          </p:cNvPr>
          <p:cNvSpPr txBox="1"/>
          <p:nvPr/>
        </p:nvSpPr>
        <p:spPr>
          <a:xfrm>
            <a:off x="179512" y="4572558"/>
            <a:ext cx="1800200" cy="14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200" dirty="0">
                <a:latin typeface="Gotham HTF" pitchFamily="50" charset="0"/>
                <a:cs typeface="Gotham HTF Light"/>
              </a:rPr>
              <a:t>A rede </a:t>
            </a:r>
            <a:r>
              <a:rPr lang="pt-BR" sz="1200" b="1" dirty="0">
                <a:latin typeface="Gotham HTF" pitchFamily="50" charset="0"/>
                <a:cs typeface="Gotham HTF Light"/>
              </a:rPr>
              <a:t>MLP</a:t>
            </a:r>
            <a:r>
              <a:rPr lang="pt-BR" sz="1200" dirty="0">
                <a:latin typeface="Gotham HTF" pitchFamily="50" charset="0"/>
                <a:cs typeface="Gotham HTF Light"/>
              </a:rPr>
              <a:t> ou </a:t>
            </a:r>
            <a:r>
              <a:rPr lang="pt-BR" sz="1200" b="1" dirty="0" err="1">
                <a:latin typeface="Gotham HTF" pitchFamily="50" charset="0"/>
                <a:cs typeface="Gotham HTF Light"/>
              </a:rPr>
              <a:t>Multlayer</a:t>
            </a:r>
            <a:r>
              <a:rPr lang="pt-BR" sz="1200" b="1" dirty="0">
                <a:latin typeface="Gotham HTF" pitchFamily="50" charset="0"/>
                <a:cs typeface="Gotham HTF Light"/>
              </a:rPr>
              <a:t> </a:t>
            </a:r>
            <a:r>
              <a:rPr lang="pt-BR" sz="1200" b="1" dirty="0" err="1">
                <a:latin typeface="Gotham HTF" pitchFamily="50" charset="0"/>
                <a:cs typeface="Gotham HTF Light"/>
              </a:rPr>
              <a:t>Perceptron</a:t>
            </a:r>
            <a:r>
              <a:rPr lang="pt-BR" sz="1200" dirty="0">
                <a:latin typeface="Gotham HTF" pitchFamily="50" charset="0"/>
                <a:cs typeface="Gotham HTF Light"/>
              </a:rPr>
              <a:t> possui além das camadas de entrada e saída, camadas ocultas ou </a:t>
            </a:r>
            <a:r>
              <a:rPr lang="pt-BR" sz="1200" b="1" dirty="0" err="1">
                <a:latin typeface="Gotham HTF" pitchFamily="50" charset="0"/>
                <a:cs typeface="Gotham HTF Light"/>
              </a:rPr>
              <a:t>Hiden</a:t>
            </a:r>
            <a:r>
              <a:rPr lang="pt-BR" sz="1200" b="1" dirty="0">
                <a:latin typeface="Gotham HTF" pitchFamily="50" charset="0"/>
                <a:cs typeface="Gotham HTF Light"/>
              </a:rPr>
              <a:t> </a:t>
            </a:r>
            <a:r>
              <a:rPr lang="pt-BR" sz="1200" b="1" dirty="0" err="1">
                <a:latin typeface="Gotham HTF" pitchFamily="50" charset="0"/>
                <a:cs typeface="Gotham HTF Light"/>
              </a:rPr>
              <a:t>Layers</a:t>
            </a:r>
            <a:r>
              <a:rPr lang="pt-BR" sz="1200" dirty="0">
                <a:latin typeface="Gotham HTF" pitchFamily="50" charset="0"/>
                <a:cs typeface="Gotham HTF Light"/>
              </a:rPr>
              <a:t>.</a:t>
            </a:r>
          </a:p>
        </p:txBody>
      </p:sp>
      <p:cxnSp>
        <p:nvCxnSpPr>
          <p:cNvPr id="68" name="Straight Connector 89">
            <a:extLst>
              <a:ext uri="{FF2B5EF4-FFF2-40B4-BE49-F238E27FC236}">
                <a16:creationId xmlns:a16="http://schemas.microsoft.com/office/drawing/2014/main" id="{11C81A16-4C74-F872-7689-BA2F95421C0A}"/>
              </a:ext>
            </a:extLst>
          </p:cNvPr>
          <p:cNvCxnSpPr>
            <a:cxnSpLocks/>
          </p:cNvCxnSpPr>
          <p:nvPr/>
        </p:nvCxnSpPr>
        <p:spPr>
          <a:xfrm flipH="1">
            <a:off x="235610" y="4564244"/>
            <a:ext cx="245322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84">
            <a:extLst>
              <a:ext uri="{FF2B5EF4-FFF2-40B4-BE49-F238E27FC236}">
                <a16:creationId xmlns:a16="http://schemas.microsoft.com/office/drawing/2014/main" id="{5073481F-6794-2D8B-76F4-07B007D47721}"/>
              </a:ext>
            </a:extLst>
          </p:cNvPr>
          <p:cNvSpPr txBox="1"/>
          <p:nvPr/>
        </p:nvSpPr>
        <p:spPr>
          <a:xfrm>
            <a:off x="7236296" y="1997155"/>
            <a:ext cx="1790920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200" dirty="0">
                <a:latin typeface="Gotham HTF" pitchFamily="50" charset="0"/>
                <a:cs typeface="Gotham HTF Light"/>
              </a:rPr>
              <a:t>A rede </a:t>
            </a:r>
            <a:r>
              <a:rPr lang="pt-BR" sz="1200" b="1" dirty="0" err="1">
                <a:latin typeface="Gotham HTF" pitchFamily="50" charset="0"/>
                <a:cs typeface="Gotham HTF Light"/>
              </a:rPr>
              <a:t>Perceptron</a:t>
            </a:r>
            <a:r>
              <a:rPr lang="pt-BR" sz="1200" dirty="0">
                <a:latin typeface="Gotham HTF" pitchFamily="50" charset="0"/>
                <a:cs typeface="Gotham HTF Light"/>
              </a:rPr>
              <a:t>, possui apenas uma camada, por se tratar de apenas um neurônio.</a:t>
            </a:r>
          </a:p>
        </p:txBody>
      </p:sp>
      <p:cxnSp>
        <p:nvCxnSpPr>
          <p:cNvPr id="103" name="Straight Connector 85">
            <a:extLst>
              <a:ext uri="{FF2B5EF4-FFF2-40B4-BE49-F238E27FC236}">
                <a16:creationId xmlns:a16="http://schemas.microsoft.com/office/drawing/2014/main" id="{C9254DFE-82BC-CB89-8F92-5F3D960FCC3E}"/>
              </a:ext>
            </a:extLst>
          </p:cNvPr>
          <p:cNvCxnSpPr>
            <a:cxnSpLocks/>
          </p:cNvCxnSpPr>
          <p:nvPr/>
        </p:nvCxnSpPr>
        <p:spPr>
          <a:xfrm flipH="1">
            <a:off x="6146896" y="1988840"/>
            <a:ext cx="287864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92">
            <a:extLst>
              <a:ext uri="{FF2B5EF4-FFF2-40B4-BE49-F238E27FC236}">
                <a16:creationId xmlns:a16="http://schemas.microsoft.com/office/drawing/2014/main" id="{2724E5E2-F019-C150-FA59-9A174A2D1D8F}"/>
              </a:ext>
            </a:extLst>
          </p:cNvPr>
          <p:cNvSpPr txBox="1"/>
          <p:nvPr/>
        </p:nvSpPr>
        <p:spPr>
          <a:xfrm>
            <a:off x="7236296" y="4572558"/>
            <a:ext cx="1512168" cy="14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200" dirty="0">
                <a:latin typeface="Gotham HTF" pitchFamily="50" charset="0"/>
                <a:cs typeface="Gotham HTF Light"/>
              </a:rPr>
              <a:t>As redes </a:t>
            </a:r>
            <a:r>
              <a:rPr lang="pt-BR" sz="1200" b="1" dirty="0">
                <a:latin typeface="Gotham HTF" pitchFamily="50" charset="0"/>
                <a:cs typeface="Gotham HTF Light"/>
              </a:rPr>
              <a:t>MLP</a:t>
            </a:r>
            <a:r>
              <a:rPr lang="pt-BR" sz="1200" dirty="0">
                <a:latin typeface="Gotham HTF" pitchFamily="50" charset="0"/>
                <a:cs typeface="Gotham HTF Light"/>
              </a:rPr>
              <a:t> também são conhecidas como </a:t>
            </a:r>
            <a:r>
              <a:rPr lang="pt-BR" sz="1200" b="1" dirty="0">
                <a:latin typeface="Gotham HTF" pitchFamily="50" charset="0"/>
                <a:cs typeface="Gotham HTF Light"/>
              </a:rPr>
              <a:t>Redes Densas ou </a:t>
            </a:r>
            <a:r>
              <a:rPr lang="pt-BR" sz="1200" b="1" dirty="0" err="1">
                <a:latin typeface="Gotham HTF" pitchFamily="50" charset="0"/>
                <a:cs typeface="Gotham HTF Light"/>
              </a:rPr>
              <a:t>Fully-Connected</a:t>
            </a:r>
            <a:r>
              <a:rPr lang="pt-BR" sz="1200" b="1" dirty="0">
                <a:latin typeface="Gotham HTF" pitchFamily="50" charset="0"/>
                <a:cs typeface="Gotham HTF Light"/>
              </a:rPr>
              <a:t>.</a:t>
            </a:r>
            <a:endParaRPr lang="pt-BR" sz="1200" dirty="0">
              <a:latin typeface="Gotham HTF" pitchFamily="50" charset="0"/>
              <a:cs typeface="Gotham HTF Light"/>
            </a:endParaRPr>
          </a:p>
        </p:txBody>
      </p:sp>
      <p:cxnSp>
        <p:nvCxnSpPr>
          <p:cNvPr id="106" name="Straight Connector 93">
            <a:extLst>
              <a:ext uri="{FF2B5EF4-FFF2-40B4-BE49-F238E27FC236}">
                <a16:creationId xmlns:a16="http://schemas.microsoft.com/office/drawing/2014/main" id="{1A53CF73-3067-4E1C-FE7E-C382E8FEA1D9}"/>
              </a:ext>
            </a:extLst>
          </p:cNvPr>
          <p:cNvCxnSpPr>
            <a:cxnSpLocks/>
          </p:cNvCxnSpPr>
          <p:nvPr/>
        </p:nvCxnSpPr>
        <p:spPr>
          <a:xfrm flipH="1" flipV="1">
            <a:off x="6660232" y="4572558"/>
            <a:ext cx="2088232" cy="1573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Imagem 166">
            <a:extLst>
              <a:ext uri="{FF2B5EF4-FFF2-40B4-BE49-F238E27FC236}">
                <a16:creationId xmlns:a16="http://schemas.microsoft.com/office/drawing/2014/main" id="{199D63B7-DA34-7226-ED9E-B43DEE795404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83363" y="3034283"/>
            <a:ext cx="2964646" cy="16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1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Qual a quantidade ideal de camadas ocultas?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8CAE24-9E10-5AA6-1D86-CC798F2B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588" y="2514600"/>
            <a:ext cx="2819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Qual a quantidade ideal de camadas ocultas?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0269BC3-B6AB-5581-1C65-4049F2EC75DF}"/>
              </a:ext>
            </a:extLst>
          </p:cNvPr>
          <p:cNvSpPr txBox="1"/>
          <p:nvPr/>
        </p:nvSpPr>
        <p:spPr>
          <a:xfrm>
            <a:off x="228600" y="1443900"/>
            <a:ext cx="484745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b="1" dirty="0">
                <a:latin typeface="Gotham HTF" pitchFamily="50" charset="0"/>
                <a:cs typeface="Gotham HTF Light"/>
              </a:rPr>
              <a:t>1 Camada Oculta: </a:t>
            </a:r>
            <a:r>
              <a:rPr lang="pt-BR" sz="1600" dirty="0">
                <a:latin typeface="Gotham HTF" pitchFamily="50" charset="0"/>
                <a:cs typeface="Gotham HTF Light"/>
              </a:rPr>
              <a:t>Resolve a maior parte de problemas não-lineares (Equações exponenciais, equações do segundo grau, etc.)</a:t>
            </a:r>
            <a:endParaRPr lang="pt-BR" sz="1600" b="1" dirty="0"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8CAE24-9E10-5AA6-1D86-CC798F2B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588" y="2514600"/>
            <a:ext cx="2819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9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ED265B"/>
                </a:solidFill>
                <a:latin typeface="Gotham HTF Medium"/>
              </a:rPr>
              <a:t>08 - Deep Learning - Redes Multilayer Perceptron</a:t>
            </a:r>
            <a:endParaRPr lang="pt-BR" sz="3600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Qual a quantidade ideal de camadas ocultas?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0269BC3-B6AB-5581-1C65-4049F2EC75DF}"/>
              </a:ext>
            </a:extLst>
          </p:cNvPr>
          <p:cNvSpPr txBox="1"/>
          <p:nvPr/>
        </p:nvSpPr>
        <p:spPr>
          <a:xfrm>
            <a:off x="228600" y="1443900"/>
            <a:ext cx="4847456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b="1" dirty="0">
                <a:latin typeface="Gotham HTF" pitchFamily="50" charset="0"/>
                <a:cs typeface="Gotham HTF Light"/>
              </a:rPr>
              <a:t>1 Camada Oculta: </a:t>
            </a:r>
            <a:r>
              <a:rPr lang="pt-BR" sz="1600" dirty="0">
                <a:latin typeface="Gotham HTF" pitchFamily="50" charset="0"/>
                <a:cs typeface="Gotham HTF Light"/>
              </a:rPr>
              <a:t>Resolve a maior parte de problemas não-lineares (Equações exponenciais, equações do segundo grau, etc.)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endParaRPr lang="pt-BR" sz="1600" b="1" dirty="0">
              <a:latin typeface="Gotham HTF" pitchFamily="50" charset="0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b="1" dirty="0">
                <a:latin typeface="Gotham HTF" pitchFamily="50" charset="0"/>
                <a:cs typeface="Gotham HTF Light"/>
              </a:rPr>
              <a:t>2 Camadas Ocultas: </a:t>
            </a:r>
            <a:r>
              <a:rPr lang="pt-BR" sz="1600" dirty="0">
                <a:latin typeface="Gotham HTF" pitchFamily="50" charset="0"/>
                <a:cs typeface="Gotham HTF Light"/>
              </a:rPr>
              <a:t>Conseguem expressar qualquer relação entre os dados, mesmo que não haja uma equação que modele o sistema</a:t>
            </a:r>
            <a:endParaRPr lang="pt-BR" sz="1600" b="1" dirty="0"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F6D7F5-BB32-0B16-68F1-FD8EA5ED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2780928"/>
            <a:ext cx="33337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Qual a quantidade ideal de camadas ocultas?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0269BC3-B6AB-5581-1C65-4049F2EC75DF}"/>
              </a:ext>
            </a:extLst>
          </p:cNvPr>
          <p:cNvSpPr txBox="1"/>
          <p:nvPr/>
        </p:nvSpPr>
        <p:spPr>
          <a:xfrm>
            <a:off x="228600" y="1443900"/>
            <a:ext cx="4847456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b="1" dirty="0">
                <a:latin typeface="Gotham HTF" pitchFamily="50" charset="0"/>
                <a:cs typeface="Gotham HTF Light"/>
              </a:rPr>
              <a:t>1 Camada Oculta: </a:t>
            </a:r>
            <a:r>
              <a:rPr lang="pt-BR" sz="1600" dirty="0">
                <a:latin typeface="Gotham HTF" pitchFamily="50" charset="0"/>
                <a:cs typeface="Gotham HTF Light"/>
              </a:rPr>
              <a:t>Resolve a maior parte de problemas não-lineares (Equações exponenciais, equações do segundo grau, etc.)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endParaRPr lang="pt-BR" sz="1600" b="1" dirty="0">
              <a:latin typeface="Gotham HTF" pitchFamily="50" charset="0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b="1" dirty="0">
                <a:latin typeface="Gotham HTF" pitchFamily="50" charset="0"/>
                <a:cs typeface="Gotham HTF Light"/>
              </a:rPr>
              <a:t>2 Camadas Ocultas: </a:t>
            </a:r>
            <a:r>
              <a:rPr lang="pt-BR" sz="1600" dirty="0">
                <a:latin typeface="Gotham HTF" pitchFamily="50" charset="0"/>
                <a:cs typeface="Gotham HTF Light"/>
              </a:rPr>
              <a:t>Conseguem expressar qualquer relação entre os dados, mesmo que não haja uma equação que modele o sistema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endParaRPr lang="pt-BR" sz="1600" b="1" dirty="0">
              <a:latin typeface="Gotham HTF" pitchFamily="50" charset="0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b="1" dirty="0">
                <a:latin typeface="Gotham HTF" pitchFamily="50" charset="0"/>
                <a:cs typeface="Gotham HTF Light"/>
              </a:rPr>
              <a:t>Mais de duas Camadas Ocultas: </a:t>
            </a:r>
            <a:r>
              <a:rPr lang="pt-BR" sz="1600" dirty="0">
                <a:latin typeface="Gotham HTF" pitchFamily="50" charset="0"/>
                <a:cs typeface="Gotham HTF Light"/>
              </a:rPr>
              <a:t>Para problemas mais complexos, como visão computacional, carros autônomos, robótica, etc.</a:t>
            </a:r>
            <a:endParaRPr lang="pt-BR" sz="1600" b="1" dirty="0"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1BF23B-25A3-E5E0-39F1-3871B1E9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117" y="1857375"/>
            <a:ext cx="2905125" cy="314325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87DDC7-757A-CA99-7813-F4CC40DBB4D8}"/>
              </a:ext>
            </a:extLst>
          </p:cNvPr>
          <p:cNvSpPr/>
          <p:nvPr/>
        </p:nvSpPr>
        <p:spPr>
          <a:xfrm>
            <a:off x="6660232" y="4725144"/>
            <a:ext cx="1800200" cy="676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quantos neurônios eu preciso na minha rede?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0269BC3-B6AB-5581-1C65-4049F2EC75DF}"/>
              </a:ext>
            </a:extLst>
          </p:cNvPr>
          <p:cNvSpPr txBox="1"/>
          <p:nvPr/>
        </p:nvSpPr>
        <p:spPr>
          <a:xfrm>
            <a:off x="228600" y="1443900"/>
            <a:ext cx="6503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b="1" dirty="0">
                <a:latin typeface="Gotham HTF" pitchFamily="50" charset="0"/>
                <a:cs typeface="Gotham HTF Light"/>
              </a:rPr>
              <a:t>Camada de entrada: </a:t>
            </a:r>
            <a:r>
              <a:rPr lang="pt-BR" sz="1600" dirty="0">
                <a:latin typeface="Gotham HTF" pitchFamily="50" charset="0"/>
                <a:cs typeface="Gotham HTF Light"/>
              </a:rPr>
              <a:t>A quantidade de neurônios de entrada é equivalente a quantidade de variáveis ou atributos que vão alimentar a rede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2CFEDC-0CEF-B7DC-045E-C957F9D3E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56" y="1844824"/>
            <a:ext cx="2010166" cy="201016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F26A129-FC06-9B23-68CB-6D8F2593645E}"/>
              </a:ext>
            </a:extLst>
          </p:cNvPr>
          <p:cNvSpPr txBox="1"/>
          <p:nvPr/>
        </p:nvSpPr>
        <p:spPr>
          <a:xfrm>
            <a:off x="232678" y="2214762"/>
            <a:ext cx="6787594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endParaRPr lang="pt-BR" sz="1600" b="1" dirty="0">
              <a:latin typeface="Gotham HTF" pitchFamily="50" charset="0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b="1" dirty="0">
                <a:latin typeface="Gotham HTF" pitchFamily="50" charset="0"/>
                <a:cs typeface="Gotham HTF Light"/>
              </a:rPr>
              <a:t>Camada de saída: </a:t>
            </a:r>
            <a:r>
              <a:rPr lang="pt-BR" sz="1600" dirty="0">
                <a:latin typeface="Gotham HTF" pitchFamily="50" charset="0"/>
                <a:cs typeface="Gotham HTF Light"/>
              </a:rPr>
              <a:t>A quantidade de neurônios de saída equivalem a quantidade de classes ou valores que queremos identificar. Por exemplo: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" pitchFamily="50" charset="0"/>
                <a:cs typeface="Gotham HTF Light"/>
              </a:rPr>
              <a:t>Para classificação entre Sim e Não: </a:t>
            </a:r>
            <a:r>
              <a:rPr lang="pt-BR" sz="1600" b="1" dirty="0">
                <a:latin typeface="Gotham HTF" pitchFamily="50" charset="0"/>
                <a:cs typeface="Gotham HTF Light"/>
              </a:rPr>
              <a:t>Um</a:t>
            </a:r>
            <a:r>
              <a:rPr lang="pt-BR" sz="1600" dirty="0">
                <a:latin typeface="Gotham HTF" pitchFamily="50" charset="0"/>
                <a:cs typeface="Gotham HTF Light"/>
              </a:rPr>
              <a:t> neurônio;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" pitchFamily="50" charset="0"/>
                <a:cs typeface="Gotham HTF Light"/>
              </a:rPr>
              <a:t>Para classificação entre as flores Isis: </a:t>
            </a:r>
            <a:r>
              <a:rPr lang="pt-BR" sz="1600" b="1" dirty="0">
                <a:latin typeface="Gotham HTF" pitchFamily="50" charset="0"/>
                <a:cs typeface="Gotham HTF Light"/>
              </a:rPr>
              <a:t>Três</a:t>
            </a:r>
            <a:r>
              <a:rPr lang="pt-BR" sz="1600" dirty="0">
                <a:latin typeface="Gotham HTF" pitchFamily="50" charset="0"/>
                <a:cs typeface="Gotham HTF Light"/>
              </a:rPr>
              <a:t> neurônios;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" pitchFamily="50" charset="0"/>
                <a:cs typeface="Gotham HTF Light"/>
              </a:rPr>
              <a:t>Para jogar Sonic 2 do Mega Drive: </a:t>
            </a:r>
            <a:r>
              <a:rPr lang="pt-BR" sz="1600" b="1" dirty="0">
                <a:latin typeface="Gotham HTF" pitchFamily="50" charset="0"/>
                <a:cs typeface="Gotham HTF Light"/>
              </a:rPr>
              <a:t>Doze</a:t>
            </a:r>
            <a:r>
              <a:rPr lang="pt-BR" sz="1600" dirty="0">
                <a:latin typeface="Gotham HTF" pitchFamily="50" charset="0"/>
                <a:cs typeface="Gotham HTF Light"/>
              </a:rPr>
              <a:t> neurônios;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F08AA5D-8B87-43F0-31FE-319AA7A19E21}"/>
              </a:ext>
            </a:extLst>
          </p:cNvPr>
          <p:cNvGrpSpPr/>
          <p:nvPr/>
        </p:nvGrpSpPr>
        <p:grpSpPr>
          <a:xfrm>
            <a:off x="1087036" y="4657500"/>
            <a:ext cx="6969929" cy="1579812"/>
            <a:chOff x="971600" y="4727326"/>
            <a:chExt cx="6969929" cy="1579812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51F4583-649B-08F1-BF27-EF3391ADF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1600" y="4769004"/>
              <a:ext cx="2412268" cy="149645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FED482F-52A6-8AB4-F089-535B7EF08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528" y="4727326"/>
              <a:ext cx="2791001" cy="1579812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E17FD413-5B28-55AB-F2D3-A0DC4091CDD7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3383868" y="5517232"/>
              <a:ext cx="1766660" cy="0"/>
            </a:xfrm>
            <a:prstGeom prst="straightConnector1">
              <a:avLst/>
            </a:prstGeom>
            <a:ln w="57150">
              <a:solidFill>
                <a:srgbClr val="ED145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79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quantos neurônios nas camadas ocultas?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6">
                <a:extLst>
                  <a:ext uri="{FF2B5EF4-FFF2-40B4-BE49-F238E27FC236}">
                    <a16:creationId xmlns:a16="http://schemas.microsoft.com/office/drawing/2014/main" id="{30269BC3-B6AB-5581-1C65-4049F2EC75DF}"/>
                  </a:ext>
                </a:extLst>
              </p:cNvPr>
              <p:cNvSpPr txBox="1"/>
              <p:nvPr/>
            </p:nvSpPr>
            <p:spPr>
              <a:xfrm>
                <a:off x="228600" y="1923104"/>
                <a:ext cx="8231832" cy="1171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ED145B"/>
                  </a:buClr>
                  <a:buFont typeface="Wingdings" panose="05000000000000000000" pitchFamily="2" charset="2"/>
                  <a:buChar char="v"/>
                </a:pPr>
                <a:r>
                  <a:rPr lang="pt-BR" sz="2000" b="1" dirty="0">
                    <a:latin typeface="Gotham HTF" pitchFamily="50" charset="0"/>
                    <a:cs typeface="Gotham HTF Light"/>
                  </a:rPr>
                  <a:t>Dica 1: </a:t>
                </a:r>
                <a:r>
                  <a:rPr lang="pt-BR" sz="2000" dirty="0">
                    <a:latin typeface="Gotham HTF" pitchFamily="50" charset="0"/>
                    <a:cs typeface="Gotham HTF Light"/>
                  </a:rPr>
                  <a:t>A quantidade de neurônios ocultos deve estar entre a quantidade de entrada e saída: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ED145B"/>
                        </a:solidFill>
                        <a:latin typeface="Cambria Math" panose="02040503050406030204" pitchFamily="18" charset="0"/>
                        <a:cs typeface="Gotham HTF Light"/>
                      </a:rPr>
                      <m:t>𝑁</m:t>
                    </m:r>
                    <m:r>
                      <a:rPr lang="pt-BR" sz="2000" b="0" i="1" smtClean="0">
                        <a:solidFill>
                          <a:srgbClr val="ED145B"/>
                        </a:solidFill>
                        <a:latin typeface="Cambria Math" panose="02040503050406030204" pitchFamily="18" charset="0"/>
                        <a:cs typeface="Gotham HTF Light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𝐸𝑛𝑡𝑟𝑎𝑑𝑎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+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𝑆𝑎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í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𝑑𝑎</m:t>
                        </m:r>
                      </m:num>
                      <m:den>
                        <m:r>
                          <a:rPr lang="pt-BR" sz="2000" b="0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sz="2000" dirty="0">
                  <a:latin typeface="Gotham HTF" pitchFamily="50" charset="0"/>
                  <a:cs typeface="Gotham HTF Light"/>
                </a:endParaRPr>
              </a:p>
            </p:txBody>
          </p:sp>
        </mc:Choice>
        <mc:Fallback xmlns="">
          <p:sp>
            <p:nvSpPr>
              <p:cNvPr id="2" name="TextBox 6">
                <a:extLst>
                  <a:ext uri="{FF2B5EF4-FFF2-40B4-BE49-F238E27FC236}">
                    <a16:creationId xmlns:a16="http://schemas.microsoft.com/office/drawing/2014/main" id="{30269BC3-B6AB-5581-1C65-4049F2EC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923104"/>
                <a:ext cx="8231832" cy="1171026"/>
              </a:xfrm>
              <a:prstGeom prst="rect">
                <a:avLst/>
              </a:prstGeom>
              <a:blipFill>
                <a:blip r:embed="rId3"/>
                <a:stretch>
                  <a:fillRect l="-667" b="-25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3B39AA10-7044-2A5D-45EC-7156F2505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418681"/>
            <a:ext cx="39624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2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quantos neurônios nas camadas ocultas?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832714-350F-48B4-D1A4-7CBE19BD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8" y="3501008"/>
            <a:ext cx="3667125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3017AC1C-06F4-6090-47B1-E74603A834E2}"/>
                  </a:ext>
                </a:extLst>
              </p:cNvPr>
              <p:cNvSpPr txBox="1"/>
              <p:nvPr/>
            </p:nvSpPr>
            <p:spPr>
              <a:xfrm>
                <a:off x="228600" y="1923104"/>
                <a:ext cx="8231832" cy="1171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ED145B"/>
                  </a:buClr>
                  <a:buFont typeface="Wingdings" panose="05000000000000000000" pitchFamily="2" charset="2"/>
                  <a:buChar char="v"/>
                </a:pPr>
                <a:r>
                  <a:rPr lang="pt-BR" sz="2000" b="1" dirty="0">
                    <a:latin typeface="Gotham HTF" pitchFamily="50" charset="0"/>
                    <a:cs typeface="Gotham HTF Light"/>
                  </a:rPr>
                  <a:t>Dica 1: </a:t>
                </a:r>
                <a:r>
                  <a:rPr lang="pt-BR" sz="2000" dirty="0">
                    <a:latin typeface="Gotham HTF" pitchFamily="50" charset="0"/>
                    <a:cs typeface="Gotham HTF Light"/>
                  </a:rPr>
                  <a:t>A quantidade de neurônios ocultos deve estar entre a quantidade de entrada e saída: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ED145B"/>
                        </a:solidFill>
                        <a:latin typeface="Cambria Math" panose="02040503050406030204" pitchFamily="18" charset="0"/>
                        <a:cs typeface="Gotham HTF Light"/>
                      </a:rPr>
                      <m:t>𝑁</m:t>
                    </m:r>
                    <m:r>
                      <a:rPr lang="pt-BR" sz="2000" b="0" i="1" smtClean="0">
                        <a:solidFill>
                          <a:srgbClr val="ED145B"/>
                        </a:solidFill>
                        <a:latin typeface="Cambria Math" panose="02040503050406030204" pitchFamily="18" charset="0"/>
                        <a:cs typeface="Gotham HTF Light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𝐸𝑛𝑡𝑟𝑎𝑑𝑎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+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𝑆𝑎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í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𝑑𝑎</m:t>
                        </m:r>
                      </m:num>
                      <m:den>
                        <m:r>
                          <a:rPr lang="pt-BR" sz="2000" b="0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sz="2000" dirty="0">
                  <a:latin typeface="Gotham HTF" pitchFamily="50" charset="0"/>
                  <a:cs typeface="Gotham HTF Light"/>
                </a:endParaRPr>
              </a:p>
            </p:txBody>
          </p:sp>
        </mc:Choice>
        <mc:Fallback xmlns="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3017AC1C-06F4-6090-47B1-E74603A8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923104"/>
                <a:ext cx="8231832" cy="1171026"/>
              </a:xfrm>
              <a:prstGeom prst="rect">
                <a:avLst/>
              </a:prstGeom>
              <a:blipFill>
                <a:blip r:embed="rId4"/>
                <a:stretch>
                  <a:fillRect l="-667" b="-25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44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quantos neurônios nas camadas ocultas?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044FCE-3037-6FB1-6E0A-3BE2024F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3271986"/>
            <a:ext cx="4162425" cy="3181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2F1B87F-4466-B79E-7AA8-B671C83DECD0}"/>
                  </a:ext>
                </a:extLst>
              </p:cNvPr>
              <p:cNvSpPr txBox="1"/>
              <p:nvPr/>
            </p:nvSpPr>
            <p:spPr>
              <a:xfrm>
                <a:off x="228600" y="1923104"/>
                <a:ext cx="8231832" cy="1171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ED145B"/>
                  </a:buClr>
                  <a:buFont typeface="Wingdings" panose="05000000000000000000" pitchFamily="2" charset="2"/>
                  <a:buChar char="v"/>
                </a:pPr>
                <a:r>
                  <a:rPr lang="pt-BR" sz="2000" b="1" dirty="0">
                    <a:latin typeface="Gotham HTF" pitchFamily="50" charset="0"/>
                    <a:cs typeface="Gotham HTF Light"/>
                  </a:rPr>
                  <a:t>Dica 1: </a:t>
                </a:r>
                <a:r>
                  <a:rPr lang="pt-BR" sz="2000" dirty="0">
                    <a:latin typeface="Gotham HTF" pitchFamily="50" charset="0"/>
                    <a:cs typeface="Gotham HTF Light"/>
                  </a:rPr>
                  <a:t>A quantidade de neurônios ocultos deve estar entre a quantidade de entrada e saída: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ED145B"/>
                        </a:solidFill>
                        <a:latin typeface="Cambria Math" panose="02040503050406030204" pitchFamily="18" charset="0"/>
                        <a:cs typeface="Gotham HTF Light"/>
                      </a:rPr>
                      <m:t>𝑁</m:t>
                    </m:r>
                    <m:r>
                      <a:rPr lang="pt-BR" sz="2000" b="0" i="1" smtClean="0">
                        <a:solidFill>
                          <a:srgbClr val="ED145B"/>
                        </a:solidFill>
                        <a:latin typeface="Cambria Math" panose="02040503050406030204" pitchFamily="18" charset="0"/>
                        <a:cs typeface="Gotham HTF Light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𝐸𝑛𝑡𝑟𝑎𝑑𝑎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+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𝑆𝑎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í</m:t>
                        </m:r>
                        <m:r>
                          <a:rPr lang="pt-BR" sz="20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  <a:cs typeface="Gotham HTF Light"/>
                          </a:rPr>
                          <m:t>𝑑𝑎</m:t>
                        </m:r>
                      </m:num>
                      <m:den>
                        <m:r>
                          <a:rPr lang="pt-BR" sz="2000" b="0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sz="2000" dirty="0">
                  <a:latin typeface="Gotham HTF" pitchFamily="50" charset="0"/>
                  <a:cs typeface="Gotham HTF Light"/>
                </a:endParaRPr>
              </a:p>
            </p:txBody>
          </p:sp>
        </mc:Choice>
        <mc:Fallback xmlns="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2F1B87F-4466-B79E-7AA8-B671C83D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923104"/>
                <a:ext cx="8231832" cy="1171026"/>
              </a:xfrm>
              <a:prstGeom prst="rect">
                <a:avLst/>
              </a:prstGeom>
              <a:blipFill>
                <a:blip r:embed="rId4"/>
                <a:stretch>
                  <a:fillRect l="-667" b="-25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7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quantos neurônios nas camadas ocultas?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6">
                <a:extLst>
                  <a:ext uri="{FF2B5EF4-FFF2-40B4-BE49-F238E27FC236}">
                    <a16:creationId xmlns:a16="http://schemas.microsoft.com/office/drawing/2014/main" id="{30269BC3-B6AB-5581-1C65-4049F2EC75DF}"/>
                  </a:ext>
                </a:extLst>
              </p:cNvPr>
              <p:cNvSpPr txBox="1"/>
              <p:nvPr/>
            </p:nvSpPr>
            <p:spPr>
              <a:xfrm>
                <a:off x="228600" y="1923104"/>
                <a:ext cx="8231832" cy="188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ED145B"/>
                  </a:buClr>
                  <a:buFont typeface="Wingdings" panose="05000000000000000000" pitchFamily="2" charset="2"/>
                  <a:buChar char="v"/>
                </a:pPr>
                <a:r>
                  <a:rPr lang="pt-BR" sz="2000" b="1" dirty="0">
                    <a:latin typeface="Gotham HTF" pitchFamily="50" charset="0"/>
                    <a:cs typeface="Gotham HTF Light"/>
                  </a:rPr>
                  <a:t>Dica 2: </a:t>
                </a:r>
                <a:r>
                  <a:rPr lang="pt-BR" sz="2000" dirty="0">
                    <a:latin typeface="Gotham HTF" pitchFamily="50" charset="0"/>
                    <a:cs typeface="Gotham HTF Light"/>
                  </a:rPr>
                  <a:t>A quantidade de neurônios ocultos deve ser 2/3 da camada de entrada + a quantidade de neurônios da camada saída: </a:t>
                </a:r>
              </a:p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𝑁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  <m:t>2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  <m:t>3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HTF Light"/>
                        </a:rPr>
                        <m:t>×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𝐸𝑛𝑡𝑟𝑎𝑑𝑎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𝑆𝑎𝑖𝑑𝑎</m:t>
                      </m:r>
                    </m:oMath>
                  </m:oMathPara>
                </a14:m>
                <a:endParaRPr lang="pt-BR" sz="2000" dirty="0">
                  <a:latin typeface="Gotham HTF" pitchFamily="50" charset="0"/>
                  <a:cs typeface="Gotham HTF Light"/>
                </a:endParaRPr>
              </a:p>
            </p:txBody>
          </p:sp>
        </mc:Choice>
        <mc:Fallback xmlns="">
          <p:sp>
            <p:nvSpPr>
              <p:cNvPr id="2" name="TextBox 6">
                <a:extLst>
                  <a:ext uri="{FF2B5EF4-FFF2-40B4-BE49-F238E27FC236}">
                    <a16:creationId xmlns:a16="http://schemas.microsoft.com/office/drawing/2014/main" id="{30269BC3-B6AB-5581-1C65-4049F2EC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923104"/>
                <a:ext cx="8231832" cy="1883016"/>
              </a:xfrm>
              <a:prstGeom prst="rect">
                <a:avLst/>
              </a:prstGeom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15FF9298-28CB-57C4-07A2-8E14C5E5E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3789040"/>
            <a:ext cx="42481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quantos neurônios nas camadas ocultas?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72E89E-8599-0B69-FDCA-9610EF9B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62" y="3645371"/>
            <a:ext cx="3876675" cy="244792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C239CAF-0E8C-B2F7-9BF1-94C73B932A46}"/>
              </a:ext>
            </a:extLst>
          </p:cNvPr>
          <p:cNvSpPr/>
          <p:nvPr/>
        </p:nvSpPr>
        <p:spPr>
          <a:xfrm>
            <a:off x="2627784" y="6021288"/>
            <a:ext cx="100811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C14D42-30F6-9160-9418-ABB323849518}"/>
                  </a:ext>
                </a:extLst>
              </p:cNvPr>
              <p:cNvSpPr txBox="1"/>
              <p:nvPr/>
            </p:nvSpPr>
            <p:spPr>
              <a:xfrm>
                <a:off x="228600" y="1923104"/>
                <a:ext cx="8231832" cy="188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ED145B"/>
                  </a:buClr>
                  <a:buFont typeface="Wingdings" panose="05000000000000000000" pitchFamily="2" charset="2"/>
                  <a:buChar char="v"/>
                </a:pPr>
                <a:r>
                  <a:rPr lang="pt-BR" sz="2000" b="1" dirty="0">
                    <a:latin typeface="Gotham HTF" pitchFamily="50" charset="0"/>
                    <a:cs typeface="Gotham HTF Light"/>
                  </a:rPr>
                  <a:t>Dica 2: </a:t>
                </a:r>
                <a:r>
                  <a:rPr lang="pt-BR" sz="2000" dirty="0">
                    <a:latin typeface="Gotham HTF" pitchFamily="50" charset="0"/>
                    <a:cs typeface="Gotham HTF Light"/>
                  </a:rPr>
                  <a:t>A quantidade de neurônios ocultos deve ser 2/3 da camada de entrada + a quantidade de neurônios da camada saída: </a:t>
                </a:r>
              </a:p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𝑁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  <m:t>2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  <m:t>3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HTF Light"/>
                        </a:rPr>
                        <m:t>×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𝐸𝑛𝑡𝑟𝑎𝑑𝑎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𝑆𝑎𝑖𝑑𝑎</m:t>
                      </m:r>
                    </m:oMath>
                  </m:oMathPara>
                </a14:m>
                <a:endParaRPr lang="pt-BR" sz="2000" dirty="0">
                  <a:latin typeface="Gotham HTF" pitchFamily="50" charset="0"/>
                  <a:cs typeface="Gotham HTF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C14D42-30F6-9160-9418-ABB32384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923104"/>
                <a:ext cx="8231832" cy="1883016"/>
              </a:xfrm>
              <a:prstGeom prst="rect">
                <a:avLst/>
              </a:prstGeom>
              <a:blipFill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quantos neurônios nas camadas ocultas?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FF9298-28CB-57C4-07A2-8E14C5E5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3789040"/>
            <a:ext cx="4248150" cy="232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6">
                <a:extLst>
                  <a:ext uri="{FF2B5EF4-FFF2-40B4-BE49-F238E27FC236}">
                    <a16:creationId xmlns:a16="http://schemas.microsoft.com/office/drawing/2014/main" id="{F00C420B-79A3-C378-6371-F16C876FE75D}"/>
                  </a:ext>
                </a:extLst>
              </p:cNvPr>
              <p:cNvSpPr txBox="1"/>
              <p:nvPr/>
            </p:nvSpPr>
            <p:spPr>
              <a:xfrm>
                <a:off x="228600" y="1923104"/>
                <a:ext cx="82318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ED145B"/>
                  </a:buClr>
                  <a:buFont typeface="Wingdings" panose="05000000000000000000" pitchFamily="2" charset="2"/>
                  <a:buChar char="v"/>
                </a:pPr>
                <a:r>
                  <a:rPr lang="pt-BR" sz="2000" b="1" dirty="0">
                    <a:latin typeface="Gotham HTF" pitchFamily="50" charset="0"/>
                    <a:cs typeface="Gotham HTF Light"/>
                  </a:rPr>
                  <a:t>Dica 3: </a:t>
                </a:r>
                <a:r>
                  <a:rPr lang="pt-BR" sz="2000" dirty="0">
                    <a:latin typeface="Gotham HTF" pitchFamily="50" charset="0"/>
                    <a:cs typeface="Gotham HTF Light"/>
                  </a:rPr>
                  <a:t>O número de neurônios precisa ser menor que o dobro da quantidade de neurônios da camada de entrada: </a:t>
                </a:r>
              </a:p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𝑁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&lt;2 ×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𝐸𝑛𝑡𝑟𝑎𝑑𝑎</m:t>
                      </m:r>
                    </m:oMath>
                  </m:oMathPara>
                </a14:m>
                <a:endParaRPr lang="pt-BR" sz="2000" dirty="0">
                  <a:latin typeface="Gotham HTF" pitchFamily="50" charset="0"/>
                  <a:cs typeface="Gotham HTF Light"/>
                </a:endParaRPr>
              </a:p>
            </p:txBody>
          </p:sp>
        </mc:Choice>
        <mc:Fallback xmlns="">
          <p:sp>
            <p:nvSpPr>
              <p:cNvPr id="3" name="TextBox 6">
                <a:extLst>
                  <a:ext uri="{FF2B5EF4-FFF2-40B4-BE49-F238E27FC236}">
                    <a16:creationId xmlns:a16="http://schemas.microsoft.com/office/drawing/2014/main" id="{F00C420B-79A3-C378-6371-F16C876F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923104"/>
                <a:ext cx="8231832" cy="1477328"/>
              </a:xfrm>
              <a:prstGeom prst="rect">
                <a:avLst/>
              </a:prstGeom>
              <a:blipFill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9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quantos neurônios nas camadas ocultas?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6">
                <a:extLst>
                  <a:ext uri="{FF2B5EF4-FFF2-40B4-BE49-F238E27FC236}">
                    <a16:creationId xmlns:a16="http://schemas.microsoft.com/office/drawing/2014/main" id="{F00C420B-79A3-C378-6371-F16C876FE75D}"/>
                  </a:ext>
                </a:extLst>
              </p:cNvPr>
              <p:cNvSpPr txBox="1"/>
              <p:nvPr/>
            </p:nvSpPr>
            <p:spPr>
              <a:xfrm>
                <a:off x="228600" y="1923104"/>
                <a:ext cx="82318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ED145B"/>
                  </a:buClr>
                  <a:buFont typeface="Wingdings" panose="05000000000000000000" pitchFamily="2" charset="2"/>
                  <a:buChar char="v"/>
                </a:pPr>
                <a:r>
                  <a:rPr lang="pt-BR" sz="2000" b="1" dirty="0">
                    <a:latin typeface="Gotham HTF" pitchFamily="50" charset="0"/>
                    <a:cs typeface="Gotham HTF Light"/>
                  </a:rPr>
                  <a:t>Dica 3: </a:t>
                </a:r>
                <a:r>
                  <a:rPr lang="pt-BR" sz="2000" dirty="0">
                    <a:latin typeface="Gotham HTF" pitchFamily="50" charset="0"/>
                    <a:cs typeface="Gotham HTF Light"/>
                  </a:rPr>
                  <a:t>O número de neurônios precisa ser menor que o dobro da quantidade de neurônios da camada de entrada: </a:t>
                </a:r>
              </a:p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𝑁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&lt;2 ×</m:t>
                      </m:r>
                      <m:r>
                        <a:rPr lang="pt-BR" sz="2000" b="0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𝐸𝑛𝑡𝑟𝑎𝑑𝑎</m:t>
                      </m:r>
                    </m:oMath>
                  </m:oMathPara>
                </a14:m>
                <a:endParaRPr lang="pt-BR" sz="2000" dirty="0">
                  <a:latin typeface="Gotham HTF" pitchFamily="50" charset="0"/>
                  <a:cs typeface="Gotham HTF Light"/>
                </a:endParaRPr>
              </a:p>
            </p:txBody>
          </p:sp>
        </mc:Choice>
        <mc:Fallback xmlns="">
          <p:sp>
            <p:nvSpPr>
              <p:cNvPr id="3" name="TextBox 6">
                <a:extLst>
                  <a:ext uri="{FF2B5EF4-FFF2-40B4-BE49-F238E27FC236}">
                    <a16:creationId xmlns:a16="http://schemas.microsoft.com/office/drawing/2014/main" id="{F00C420B-79A3-C378-6371-F16C876F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923104"/>
                <a:ext cx="8231832" cy="1477328"/>
              </a:xfrm>
              <a:prstGeom prst="rect">
                <a:avLst/>
              </a:prstGeom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5E126986-10CC-7230-85D3-EEEC8B6CC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87" y="3673946"/>
            <a:ext cx="3857625" cy="241935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02C3AD-6D5E-8968-BEBF-0101ADF0E3B1}"/>
              </a:ext>
            </a:extLst>
          </p:cNvPr>
          <p:cNvSpPr/>
          <p:nvPr/>
        </p:nvSpPr>
        <p:spPr>
          <a:xfrm>
            <a:off x="2627784" y="6021288"/>
            <a:ext cx="100811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9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O que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pensam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sobre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IA?</a:t>
            </a:r>
          </a:p>
          <a:p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943DD647-40A1-04CB-4BF8-9AE9BB7FC608}"/>
              </a:ext>
            </a:extLst>
          </p:cNvPr>
          <p:cNvSpPr txBox="1"/>
          <p:nvPr/>
        </p:nvSpPr>
        <p:spPr>
          <a:xfrm>
            <a:off x="726081" y="5590981"/>
            <a:ext cx="24954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defRPr/>
            </a:pPr>
            <a:r>
              <a:rPr lang="en-US" sz="2400" b="1" kern="0" dirty="0">
                <a:solidFill>
                  <a:srgbClr val="EA6D49"/>
                </a:solidFill>
                <a:latin typeface="Calibri" panose="020F0502020204030204"/>
              </a:rPr>
              <a:t>Stephen Hawking, </a:t>
            </a:r>
            <a:r>
              <a:rPr lang="en-US" sz="2400" b="1" kern="0" dirty="0" err="1">
                <a:solidFill>
                  <a:srgbClr val="EA6D49"/>
                </a:solidFill>
                <a:latin typeface="Calibri" panose="020F0502020204030204"/>
              </a:rPr>
              <a:t>físico</a:t>
            </a:r>
            <a:r>
              <a:rPr lang="en-US" sz="2400" b="1" kern="0" dirty="0">
                <a:solidFill>
                  <a:srgbClr val="EA6D49"/>
                </a:solidFill>
                <a:latin typeface="Calibri" panose="020F0502020204030204"/>
              </a:rPr>
              <a:t> </a:t>
            </a:r>
            <a:r>
              <a:rPr lang="en-US" sz="2400" b="1" kern="0" dirty="0" err="1">
                <a:solidFill>
                  <a:srgbClr val="EA6D49"/>
                </a:solidFill>
                <a:latin typeface="Calibri" panose="020F0502020204030204"/>
              </a:rPr>
              <a:t>teórico</a:t>
            </a:r>
            <a:endParaRPr lang="en-US" sz="2400" kern="0" dirty="0">
              <a:solidFill>
                <a:srgbClr val="EA6D49"/>
              </a:solidFill>
              <a:latin typeface="Calibri" panose="020F0502020204030204"/>
            </a:endParaRPr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C876D5D0-3E75-ED49-7E8A-9E8FA4949287}"/>
              </a:ext>
            </a:extLst>
          </p:cNvPr>
          <p:cNvSpPr>
            <a:spLocks noChangeAspect="1"/>
          </p:cNvSpPr>
          <p:nvPr/>
        </p:nvSpPr>
        <p:spPr>
          <a:xfrm>
            <a:off x="539552" y="2770200"/>
            <a:ext cx="2868475" cy="286847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rgbClr val="EA6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ACA93C-B202-2EE9-60CE-2C0D40EF0668}"/>
              </a:ext>
            </a:extLst>
          </p:cNvPr>
          <p:cNvSpPr txBox="1"/>
          <p:nvPr/>
        </p:nvSpPr>
        <p:spPr>
          <a:xfrm>
            <a:off x="3795252" y="908720"/>
            <a:ext cx="4771953" cy="2571899"/>
          </a:xfrm>
          <a:prstGeom prst="wedgeRoundRectCallout">
            <a:avLst>
              <a:gd name="adj1" fmla="val -42803"/>
              <a:gd name="adj2" fmla="val 76659"/>
              <a:gd name="adj3" fmla="val 16667"/>
            </a:avLst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rgbClr val="ED265B"/>
              </a:buClr>
            </a:pPr>
            <a:r>
              <a:rPr lang="en-US" sz="1400" dirty="0">
                <a:latin typeface="Gotham HTF Light"/>
                <a:cs typeface="Gotham HTF Light"/>
              </a:rPr>
              <a:t>“O </a:t>
            </a:r>
            <a:r>
              <a:rPr lang="en-US" sz="1400" dirty="0" err="1">
                <a:latin typeface="Gotham HTF Light"/>
                <a:cs typeface="Gotham HTF Light"/>
              </a:rPr>
              <a:t>desenvolvimento</a:t>
            </a:r>
            <a:r>
              <a:rPr lang="en-US" sz="1400" dirty="0">
                <a:latin typeface="Gotham HTF Light"/>
                <a:cs typeface="Gotham HTF Light"/>
              </a:rPr>
              <a:t> da </a:t>
            </a:r>
            <a:r>
              <a:rPr lang="en-US" sz="1400" dirty="0" err="1">
                <a:latin typeface="Gotham HTF Light"/>
                <a:cs typeface="Gotham HTF Light"/>
              </a:rPr>
              <a:t>inteligência</a:t>
            </a:r>
            <a:r>
              <a:rPr lang="en-US" sz="1400" dirty="0">
                <a:latin typeface="Gotham HTF Light"/>
                <a:cs typeface="Gotham HTF Light"/>
              </a:rPr>
              <a:t> artificial total </a:t>
            </a:r>
            <a:r>
              <a:rPr lang="en-US" sz="1400" dirty="0" err="1">
                <a:latin typeface="Gotham HTF Light"/>
                <a:cs typeface="Gotham HTF Light"/>
              </a:rPr>
              <a:t>poderia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significar</a:t>
            </a:r>
            <a:r>
              <a:rPr lang="en-US" sz="1400" dirty="0">
                <a:latin typeface="Gotham HTF Light"/>
                <a:cs typeface="Gotham HTF Light"/>
              </a:rPr>
              <a:t> o </a:t>
            </a:r>
            <a:r>
              <a:rPr lang="en-US" sz="1400" dirty="0" err="1">
                <a:latin typeface="Gotham HTF Light"/>
                <a:cs typeface="Gotham HTF Light"/>
              </a:rPr>
              <a:t>fim</a:t>
            </a:r>
            <a:r>
              <a:rPr lang="en-US" sz="1400" dirty="0">
                <a:latin typeface="Gotham HTF Light"/>
                <a:cs typeface="Gotham HTF Light"/>
              </a:rPr>
              <a:t> da </a:t>
            </a:r>
            <a:r>
              <a:rPr lang="en-US" sz="1400" dirty="0" err="1">
                <a:latin typeface="Gotham HTF Light"/>
                <a:cs typeface="Gotham HTF Light"/>
              </a:rPr>
              <a:t>raça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humana</a:t>
            </a:r>
            <a:r>
              <a:rPr lang="en-US" sz="1400" dirty="0">
                <a:latin typeface="Gotham HTF Light"/>
                <a:cs typeface="Gotham HTF Light"/>
              </a:rPr>
              <a:t>”</a:t>
            </a:r>
          </a:p>
          <a:p>
            <a:pPr lvl="1">
              <a:lnSpc>
                <a:spcPct val="150000"/>
              </a:lnSpc>
              <a:buClr>
                <a:srgbClr val="ED265B"/>
              </a:buClr>
            </a:pPr>
            <a:endParaRPr lang="en-US" sz="1400" dirty="0">
              <a:latin typeface="Gotham HTF Light"/>
              <a:cs typeface="Gotham HTF Light"/>
            </a:endParaRPr>
          </a:p>
          <a:p>
            <a:pPr lvl="1">
              <a:lnSpc>
                <a:spcPct val="150000"/>
              </a:lnSpc>
              <a:buClr>
                <a:srgbClr val="ED265B"/>
              </a:buClr>
            </a:pPr>
            <a:r>
              <a:rPr lang="en-US" sz="1400" dirty="0">
                <a:latin typeface="Gotham HTF Light"/>
                <a:cs typeface="Gotham HTF Light"/>
              </a:rPr>
              <a:t>“…A </a:t>
            </a:r>
            <a:r>
              <a:rPr lang="en-US" sz="1400" dirty="0" err="1">
                <a:latin typeface="Gotham HTF Light"/>
                <a:cs typeface="Gotham HTF Light"/>
              </a:rPr>
              <a:t>criação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bem-sucedida</a:t>
            </a:r>
            <a:r>
              <a:rPr lang="en-US" sz="1400" dirty="0">
                <a:latin typeface="Gotham HTF Light"/>
                <a:cs typeface="Gotham HTF Light"/>
              </a:rPr>
              <a:t> de </a:t>
            </a:r>
            <a:r>
              <a:rPr lang="en-US" sz="1400" dirty="0" err="1">
                <a:latin typeface="Gotham HTF Light"/>
                <a:cs typeface="Gotham HTF Light"/>
              </a:rPr>
              <a:t>inteligência</a:t>
            </a:r>
            <a:r>
              <a:rPr lang="en-US" sz="1400" dirty="0">
                <a:latin typeface="Gotham HTF Light"/>
                <a:cs typeface="Gotham HTF Light"/>
              </a:rPr>
              <a:t> artificial </a:t>
            </a:r>
            <a:r>
              <a:rPr lang="en-US" sz="1400" dirty="0" err="1">
                <a:latin typeface="Gotham HTF Light"/>
                <a:cs typeface="Gotham HTF Light"/>
              </a:rPr>
              <a:t>seria</a:t>
            </a:r>
            <a:r>
              <a:rPr lang="en-US" sz="1400" dirty="0">
                <a:latin typeface="Gotham HTF Light"/>
                <a:cs typeface="Gotham HTF Light"/>
              </a:rPr>
              <a:t> o </a:t>
            </a:r>
            <a:r>
              <a:rPr lang="en-US" sz="1400" dirty="0" err="1">
                <a:latin typeface="Gotham HTF Light"/>
                <a:cs typeface="Gotham HTF Light"/>
              </a:rPr>
              <a:t>maior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evento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na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história</a:t>
            </a:r>
            <a:r>
              <a:rPr lang="en-US" sz="1400" dirty="0">
                <a:latin typeface="Gotham HTF Light"/>
                <a:cs typeface="Gotham HTF Light"/>
              </a:rPr>
              <a:t> da </a:t>
            </a:r>
            <a:r>
              <a:rPr lang="en-US" sz="1400" dirty="0" err="1">
                <a:latin typeface="Gotham HTF Light"/>
                <a:cs typeface="Gotham HTF Light"/>
              </a:rPr>
              <a:t>humanidade</a:t>
            </a:r>
            <a:r>
              <a:rPr lang="en-US" sz="1400" dirty="0">
                <a:latin typeface="Gotham HTF Light"/>
                <a:cs typeface="Gotham HTF Light"/>
              </a:rPr>
              <a:t>. </a:t>
            </a:r>
            <a:r>
              <a:rPr lang="en-US" sz="1400" dirty="0" err="1">
                <a:latin typeface="Gotham HTF Light"/>
                <a:cs typeface="Gotham HTF Light"/>
              </a:rPr>
              <a:t>Infelizmente</a:t>
            </a:r>
            <a:r>
              <a:rPr lang="en-US" sz="1400" dirty="0">
                <a:latin typeface="Gotham HTF Light"/>
                <a:cs typeface="Gotham HTF Light"/>
              </a:rPr>
              <a:t>, </a:t>
            </a:r>
            <a:r>
              <a:rPr lang="en-US" sz="1400" dirty="0" err="1">
                <a:latin typeface="Gotham HTF Light"/>
                <a:cs typeface="Gotham HTF Light"/>
              </a:rPr>
              <a:t>pode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também</a:t>
            </a:r>
            <a:r>
              <a:rPr lang="en-US" sz="1400" dirty="0">
                <a:latin typeface="Gotham HTF Light"/>
                <a:cs typeface="Gotham HTF Light"/>
              </a:rPr>
              <a:t> ser o ultimo, a </a:t>
            </a:r>
            <a:r>
              <a:rPr lang="en-US" sz="1400" dirty="0" err="1">
                <a:latin typeface="Gotham HTF Light"/>
                <a:cs typeface="Gotham HTF Light"/>
              </a:rPr>
              <a:t>menos</a:t>
            </a:r>
            <a:r>
              <a:rPr lang="en-US" sz="1400" dirty="0">
                <a:latin typeface="Gotham HTF Light"/>
                <a:cs typeface="Gotham HTF Light"/>
              </a:rPr>
              <a:t> que </a:t>
            </a:r>
            <a:r>
              <a:rPr lang="en-US" sz="1400" dirty="0" err="1">
                <a:latin typeface="Gotham HTF Light"/>
                <a:cs typeface="Gotham HTF Light"/>
              </a:rPr>
              <a:t>aprendemos</a:t>
            </a:r>
            <a:r>
              <a:rPr lang="en-US" sz="1400" dirty="0">
                <a:latin typeface="Gotham HTF Light"/>
                <a:cs typeface="Gotham HTF Light"/>
              </a:rPr>
              <a:t> a </a:t>
            </a:r>
            <a:r>
              <a:rPr lang="en-US" sz="1400" dirty="0" err="1">
                <a:latin typeface="Gotham HTF Light"/>
                <a:cs typeface="Gotham HTF Light"/>
              </a:rPr>
              <a:t>evitar</a:t>
            </a:r>
            <a:r>
              <a:rPr lang="en-US" sz="1400" dirty="0">
                <a:latin typeface="Gotham HTF Light"/>
                <a:cs typeface="Gotham HTF Light"/>
              </a:rPr>
              <a:t> o </a:t>
            </a:r>
            <a:r>
              <a:rPr lang="en-US" sz="1400" dirty="0" err="1">
                <a:latin typeface="Gotham HTF Light"/>
                <a:cs typeface="Gotham HTF Light"/>
              </a:rPr>
              <a:t>risco</a:t>
            </a:r>
            <a:r>
              <a:rPr lang="en-US" sz="1400" dirty="0">
                <a:latin typeface="Gotham HTF Light"/>
                <a:cs typeface="Gotham HTF Light"/>
              </a:rPr>
              <a:t>…”</a:t>
            </a:r>
          </a:p>
        </p:txBody>
      </p:sp>
    </p:spTree>
    <p:extLst>
      <p:ext uri="{BB962C8B-B14F-4D97-AF65-F5344CB8AC3E}">
        <p14:creationId xmlns:p14="http://schemas.microsoft.com/office/powerpoint/2010/main" val="1450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quantos neurônios nas camadas ocultas?</a:t>
            </a:r>
          </a:p>
        </p:txBody>
      </p:sp>
      <p:grpSp>
        <p:nvGrpSpPr>
          <p:cNvPr id="2" name="Groupe 93">
            <a:extLst>
              <a:ext uri="{FF2B5EF4-FFF2-40B4-BE49-F238E27FC236}">
                <a16:creationId xmlns:a16="http://schemas.microsoft.com/office/drawing/2014/main" id="{9F414B38-BE89-61A1-659B-7D10F516DDC8}"/>
              </a:ext>
            </a:extLst>
          </p:cNvPr>
          <p:cNvGrpSpPr>
            <a:grpSpLocks noChangeAspect="1"/>
          </p:cNvGrpSpPr>
          <p:nvPr/>
        </p:nvGrpSpPr>
        <p:grpSpPr>
          <a:xfrm>
            <a:off x="2663788" y="1521478"/>
            <a:ext cx="4068452" cy="3532016"/>
            <a:chOff x="3003612" y="480454"/>
            <a:chExt cx="5770056" cy="5009260"/>
          </a:xfrm>
        </p:grpSpPr>
        <p:sp>
          <p:nvSpPr>
            <p:cNvPr id="3" name="Forme libre : forme 88">
              <a:extLst>
                <a:ext uri="{FF2B5EF4-FFF2-40B4-BE49-F238E27FC236}">
                  <a16:creationId xmlns:a16="http://schemas.microsoft.com/office/drawing/2014/main" id="{343BC8FF-7078-A0F4-4E56-23CDDD4E3692}"/>
                </a:ext>
              </a:extLst>
            </p:cNvPr>
            <p:cNvSpPr/>
            <p:nvPr/>
          </p:nvSpPr>
          <p:spPr>
            <a:xfrm rot="10800000">
              <a:off x="4061913" y="480454"/>
              <a:ext cx="3010675" cy="3402901"/>
            </a:xfrm>
            <a:custGeom>
              <a:avLst/>
              <a:gdLst>
                <a:gd name="connsiteX0" fmla="*/ 1276552 w 3010675"/>
                <a:gd name="connsiteY0" fmla="*/ 3402760 h 3402901"/>
                <a:gd name="connsiteX1" fmla="*/ 1194484 w 3010675"/>
                <a:gd name="connsiteY1" fmla="*/ 3398616 h 3402901"/>
                <a:gd name="connsiteX2" fmla="*/ 1183941 w 3010675"/>
                <a:gd name="connsiteY2" fmla="*/ 3396229 h 3402901"/>
                <a:gd name="connsiteX3" fmla="*/ 1173412 w 3010675"/>
                <a:gd name="connsiteY3" fmla="*/ 3398613 h 3402901"/>
                <a:gd name="connsiteX4" fmla="*/ 613533 w 3010675"/>
                <a:gd name="connsiteY4" fmla="*/ 3119933 h 3402901"/>
                <a:gd name="connsiteX5" fmla="*/ 0 w 3010675"/>
                <a:gd name="connsiteY5" fmla="*/ 2057262 h 3402901"/>
                <a:gd name="connsiteX6" fmla="*/ 59244 w 3010675"/>
                <a:gd name="connsiteY6" fmla="*/ 2075291 h 3402901"/>
                <a:gd name="connsiteX7" fmla="*/ 675233 w 3010675"/>
                <a:gd name="connsiteY7" fmla="*/ 2160686 h 3402901"/>
                <a:gd name="connsiteX8" fmla="*/ 892245 w 3010675"/>
                <a:gd name="connsiteY8" fmla="*/ 2154988 h 3402901"/>
                <a:gd name="connsiteX9" fmla="*/ 1747358 w 3010675"/>
                <a:gd name="connsiteY9" fmla="*/ 1946850 h 3402901"/>
                <a:gd name="connsiteX10" fmla="*/ 1784592 w 3010675"/>
                <a:gd name="connsiteY10" fmla="*/ 1927642 h 3402901"/>
                <a:gd name="connsiteX11" fmla="*/ 1803639 w 3010675"/>
                <a:gd name="connsiteY11" fmla="*/ 1920670 h 3402901"/>
                <a:gd name="connsiteX12" fmla="*/ 2787569 w 3010675"/>
                <a:gd name="connsiteY12" fmla="*/ 436265 h 3402901"/>
                <a:gd name="connsiteX13" fmla="*/ 2736851 w 3010675"/>
                <a:gd name="connsiteY13" fmla="*/ 33650 h 3402901"/>
                <a:gd name="connsiteX14" fmla="*/ 2725934 w 3010675"/>
                <a:gd name="connsiteY14" fmla="*/ 0 h 3402901"/>
                <a:gd name="connsiteX15" fmla="*/ 2757856 w 3010675"/>
                <a:gd name="connsiteY15" fmla="*/ 59446 h 3402901"/>
                <a:gd name="connsiteX16" fmla="*/ 2993197 w 3010675"/>
                <a:gd name="connsiteY16" fmla="*/ 797111 h 3402901"/>
                <a:gd name="connsiteX17" fmla="*/ 3010675 w 3010675"/>
                <a:gd name="connsiteY17" fmla="*/ 943939 h 3402901"/>
                <a:gd name="connsiteX18" fmla="*/ 1754363 w 3010675"/>
                <a:gd name="connsiteY18" fmla="*/ 3119936 h 3402901"/>
                <a:gd name="connsiteX19" fmla="*/ 1276552 w 3010675"/>
                <a:gd name="connsiteY19" fmla="*/ 3402760 h 340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10675" h="3402901">
                  <a:moveTo>
                    <a:pt x="1276552" y="3402760"/>
                  </a:moveTo>
                  <a:cubicBezTo>
                    <a:pt x="1249262" y="3403371"/>
                    <a:pt x="1221833" y="3402010"/>
                    <a:pt x="1194484" y="3398616"/>
                  </a:cubicBezTo>
                  <a:lnTo>
                    <a:pt x="1183941" y="3396229"/>
                  </a:lnTo>
                  <a:lnTo>
                    <a:pt x="1173412" y="3398613"/>
                  </a:lnTo>
                  <a:cubicBezTo>
                    <a:pt x="954620" y="3425761"/>
                    <a:pt x="730702" y="3322876"/>
                    <a:pt x="613533" y="3119933"/>
                  </a:cubicBezTo>
                  <a:lnTo>
                    <a:pt x="0" y="2057262"/>
                  </a:lnTo>
                  <a:lnTo>
                    <a:pt x="59244" y="2075291"/>
                  </a:lnTo>
                  <a:cubicBezTo>
                    <a:pt x="253567" y="2127793"/>
                    <a:pt x="460580" y="2157447"/>
                    <a:pt x="675233" y="2160686"/>
                  </a:cubicBezTo>
                  <a:cubicBezTo>
                    <a:pt x="746784" y="2161766"/>
                    <a:pt x="819184" y="2159911"/>
                    <a:pt x="892245" y="2154988"/>
                  </a:cubicBezTo>
                  <a:cubicBezTo>
                    <a:pt x="1200474" y="2134220"/>
                    <a:pt x="1489708" y="2060934"/>
                    <a:pt x="1747358" y="1946850"/>
                  </a:cubicBezTo>
                  <a:lnTo>
                    <a:pt x="1784592" y="1927642"/>
                  </a:lnTo>
                  <a:lnTo>
                    <a:pt x="1803639" y="1920670"/>
                  </a:lnTo>
                  <a:cubicBezTo>
                    <a:pt x="2381854" y="1676106"/>
                    <a:pt x="2787569" y="1103566"/>
                    <a:pt x="2787569" y="436265"/>
                  </a:cubicBezTo>
                  <a:cubicBezTo>
                    <a:pt x="2787569" y="297244"/>
                    <a:pt x="2769960" y="162336"/>
                    <a:pt x="2736851" y="33650"/>
                  </a:cubicBezTo>
                  <a:lnTo>
                    <a:pt x="2725934" y="0"/>
                  </a:lnTo>
                  <a:lnTo>
                    <a:pt x="2757856" y="59446"/>
                  </a:lnTo>
                  <a:cubicBezTo>
                    <a:pt x="2878105" y="301043"/>
                    <a:pt x="2955915" y="550906"/>
                    <a:pt x="2993197" y="797111"/>
                  </a:cubicBezTo>
                  <a:lnTo>
                    <a:pt x="3010675" y="943939"/>
                  </a:lnTo>
                  <a:lnTo>
                    <a:pt x="1754363" y="3119936"/>
                  </a:lnTo>
                  <a:cubicBezTo>
                    <a:pt x="1651840" y="3297511"/>
                    <a:pt x="1467587" y="3398479"/>
                    <a:pt x="1276552" y="34027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orme libre : forme 86">
              <a:extLst>
                <a:ext uri="{FF2B5EF4-FFF2-40B4-BE49-F238E27FC236}">
                  <a16:creationId xmlns:a16="http://schemas.microsoft.com/office/drawing/2014/main" id="{EF294FBE-01EF-86E0-6F18-3E99B5AF1080}"/>
                </a:ext>
              </a:extLst>
            </p:cNvPr>
            <p:cNvSpPr/>
            <p:nvPr/>
          </p:nvSpPr>
          <p:spPr>
            <a:xfrm rot="10800000">
              <a:off x="6045584" y="1825178"/>
              <a:ext cx="2728084" cy="3664536"/>
            </a:xfrm>
            <a:custGeom>
              <a:avLst/>
              <a:gdLst>
                <a:gd name="connsiteX0" fmla="*/ 2433028 w 2728084"/>
                <a:gd name="connsiteY0" fmla="*/ 3664497 h 3664536"/>
                <a:gd name="connsiteX1" fmla="*/ 1667139 w 2728084"/>
                <a:gd name="connsiteY1" fmla="*/ 3550706 h 3664536"/>
                <a:gd name="connsiteX2" fmla="*/ 1627938 w 2728084"/>
                <a:gd name="connsiteY2" fmla="*/ 3536935 h 3664536"/>
                <a:gd name="connsiteX3" fmla="*/ 75889 w 2728084"/>
                <a:gd name="connsiteY3" fmla="*/ 848706 h 3664536"/>
                <a:gd name="connsiteX4" fmla="*/ 282965 w 2728084"/>
                <a:gd name="connsiteY4" fmla="*/ 75889 h 3664536"/>
                <a:gd name="connsiteX5" fmla="*/ 605209 w 2728084"/>
                <a:gd name="connsiteY5" fmla="*/ 1408 h 3664536"/>
                <a:gd name="connsiteX6" fmla="*/ 617009 w 2728084"/>
                <a:gd name="connsiteY6" fmla="*/ 3388 h 3664536"/>
                <a:gd name="connsiteX7" fmla="*/ 638918 w 2728084"/>
                <a:gd name="connsiteY7" fmla="*/ 1179 h 3664536"/>
                <a:gd name="connsiteX8" fmla="*/ 2464814 w 2728084"/>
                <a:gd name="connsiteY8" fmla="*/ 1179 h 3664536"/>
                <a:gd name="connsiteX9" fmla="*/ 2359655 w 2728084"/>
                <a:gd name="connsiteY9" fmla="*/ 66514 h 3664536"/>
                <a:gd name="connsiteX10" fmla="*/ 1709589 w 2728084"/>
                <a:gd name="connsiteY10" fmla="*/ 710959 h 3664536"/>
                <a:gd name="connsiteX11" fmla="*/ 1593426 w 2728084"/>
                <a:gd name="connsiteY11" fmla="*/ 894352 h 3664536"/>
                <a:gd name="connsiteX12" fmla="*/ 1258166 w 2728084"/>
                <a:gd name="connsiteY12" fmla="*/ 1996161 h 3664536"/>
                <a:gd name="connsiteX13" fmla="*/ 1257412 w 2728084"/>
                <a:gd name="connsiteY13" fmla="*/ 2053043 h 3664536"/>
                <a:gd name="connsiteX14" fmla="*/ 1267457 w 2728084"/>
                <a:gd name="connsiteY14" fmla="*/ 2058843 h 3664536"/>
                <a:gd name="connsiteX15" fmla="*/ 1274955 w 2728084"/>
                <a:gd name="connsiteY15" fmla="*/ 2207340 h 3664536"/>
                <a:gd name="connsiteX16" fmla="*/ 2712928 w 2728084"/>
                <a:gd name="connsiteY16" fmla="*/ 3645313 h 3664536"/>
                <a:gd name="connsiteX17" fmla="*/ 2728084 w 2728084"/>
                <a:gd name="connsiteY17" fmla="*/ 3646078 h 3664536"/>
                <a:gd name="connsiteX18" fmla="*/ 2596221 w 2728084"/>
                <a:gd name="connsiteY18" fmla="*/ 3658541 h 3664536"/>
                <a:gd name="connsiteX19" fmla="*/ 2433028 w 2728084"/>
                <a:gd name="connsiteY19" fmla="*/ 3664497 h 36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28084" h="3664536">
                  <a:moveTo>
                    <a:pt x="2433028" y="3664497"/>
                  </a:moveTo>
                  <a:cubicBezTo>
                    <a:pt x="2163164" y="3665983"/>
                    <a:pt x="1904580" y="3625729"/>
                    <a:pt x="1667139" y="3550706"/>
                  </a:cubicBezTo>
                  <a:lnTo>
                    <a:pt x="1627938" y="3536935"/>
                  </a:lnTo>
                  <a:lnTo>
                    <a:pt x="75889" y="848706"/>
                  </a:lnTo>
                  <a:cubicBezTo>
                    <a:pt x="-80337" y="578116"/>
                    <a:pt x="12374" y="232114"/>
                    <a:pt x="282965" y="75889"/>
                  </a:cubicBezTo>
                  <a:cubicBezTo>
                    <a:pt x="384436" y="17304"/>
                    <a:pt x="496512" y="-6274"/>
                    <a:pt x="605209" y="1408"/>
                  </a:cubicBezTo>
                  <a:lnTo>
                    <a:pt x="617009" y="3388"/>
                  </a:lnTo>
                  <a:lnTo>
                    <a:pt x="638918" y="1179"/>
                  </a:lnTo>
                  <a:lnTo>
                    <a:pt x="2464814" y="1179"/>
                  </a:lnTo>
                  <a:lnTo>
                    <a:pt x="2359655" y="66514"/>
                  </a:lnTo>
                  <a:cubicBezTo>
                    <a:pt x="2116183" y="228981"/>
                    <a:pt x="1892995" y="446277"/>
                    <a:pt x="1709589" y="710959"/>
                  </a:cubicBezTo>
                  <a:cubicBezTo>
                    <a:pt x="1668832" y="769778"/>
                    <a:pt x="1630040" y="830935"/>
                    <a:pt x="1593426" y="894352"/>
                  </a:cubicBezTo>
                  <a:cubicBezTo>
                    <a:pt x="1387474" y="1251071"/>
                    <a:pt x="1277871" y="1631759"/>
                    <a:pt x="1258166" y="1996161"/>
                  </a:cubicBezTo>
                  <a:lnTo>
                    <a:pt x="1257412" y="2053043"/>
                  </a:lnTo>
                  <a:lnTo>
                    <a:pt x="1267457" y="2058843"/>
                  </a:lnTo>
                  <a:lnTo>
                    <a:pt x="1274955" y="2207340"/>
                  </a:lnTo>
                  <a:cubicBezTo>
                    <a:pt x="1351955" y="2965542"/>
                    <a:pt x="1954726" y="3568313"/>
                    <a:pt x="2712928" y="3645313"/>
                  </a:cubicBezTo>
                  <a:lnTo>
                    <a:pt x="2728084" y="3646078"/>
                  </a:lnTo>
                  <a:lnTo>
                    <a:pt x="2596221" y="3658541"/>
                  </a:lnTo>
                  <a:cubicBezTo>
                    <a:pt x="2541425" y="3662233"/>
                    <a:pt x="2487001" y="3664200"/>
                    <a:pt x="2433028" y="36644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orme libre : forme 83">
              <a:extLst>
                <a:ext uri="{FF2B5EF4-FFF2-40B4-BE49-F238E27FC236}">
                  <a16:creationId xmlns:a16="http://schemas.microsoft.com/office/drawing/2014/main" id="{985D89C0-D5BB-F137-0137-3B07A19FEF92}"/>
                </a:ext>
              </a:extLst>
            </p:cNvPr>
            <p:cNvSpPr/>
            <p:nvPr/>
          </p:nvSpPr>
          <p:spPr>
            <a:xfrm rot="10800000">
              <a:off x="3003612" y="3082426"/>
              <a:ext cx="4115889" cy="2407286"/>
            </a:xfrm>
            <a:custGeom>
              <a:avLst/>
              <a:gdLst>
                <a:gd name="connsiteX0" fmla="*/ 3140155 w 4115889"/>
                <a:gd name="connsiteY0" fmla="*/ 2407286 h 2407286"/>
                <a:gd name="connsiteX1" fmla="*/ 3116593 w 4115889"/>
                <a:gd name="connsiteY1" fmla="*/ 2262116 h 2407286"/>
                <a:gd name="connsiteX2" fmla="*/ 2921815 w 4115889"/>
                <a:gd name="connsiteY2" fmla="*/ 1671526 h 2407286"/>
                <a:gd name="connsiteX3" fmla="*/ 2821074 w 4115889"/>
                <a:gd name="connsiteY3" fmla="*/ 1479230 h 2407286"/>
                <a:gd name="connsiteX4" fmla="*/ 2034510 w 4115889"/>
                <a:gd name="connsiteY4" fmla="*/ 637981 h 2407286"/>
                <a:gd name="connsiteX5" fmla="*/ 1985626 w 4115889"/>
                <a:gd name="connsiteY5" fmla="*/ 608887 h 2407286"/>
                <a:gd name="connsiteX6" fmla="*/ 1970830 w 4115889"/>
                <a:gd name="connsiteY6" fmla="*/ 617430 h 2407286"/>
                <a:gd name="connsiteX7" fmla="*/ 1921914 w 4115889"/>
                <a:gd name="connsiteY7" fmla="*/ 590479 h 2407286"/>
                <a:gd name="connsiteX8" fmla="*/ 1223476 w 4115889"/>
                <a:gd name="connsiteY8" fmla="*/ 431616 h 2407286"/>
                <a:gd name="connsiteX9" fmla="*/ 98070 w 4115889"/>
                <a:gd name="connsiteY9" fmla="*/ 889885 h 2407286"/>
                <a:gd name="connsiteX10" fmla="*/ 0 w 4115889"/>
                <a:gd name="connsiteY10" fmla="*/ 996506 h 2407286"/>
                <a:gd name="connsiteX11" fmla="*/ 23021 w 4115889"/>
                <a:gd name="connsiteY11" fmla="*/ 954027 h 2407286"/>
                <a:gd name="connsiteX12" fmla="*/ 996421 w 4115889"/>
                <a:gd name="connsiteY12" fmla="*/ 3652 h 2407286"/>
                <a:gd name="connsiteX13" fmla="*/ 1001610 w 4115889"/>
                <a:gd name="connsiteY13" fmla="*/ 1177 h 2407286"/>
                <a:gd name="connsiteX14" fmla="*/ 3462202 w 4115889"/>
                <a:gd name="connsiteY14" fmla="*/ 1177 h 2407286"/>
                <a:gd name="connsiteX15" fmla="*/ 3493349 w 4115889"/>
                <a:gd name="connsiteY15" fmla="*/ 4317 h 2407286"/>
                <a:gd name="connsiteX16" fmla="*/ 3510680 w 4115889"/>
                <a:gd name="connsiteY16" fmla="*/ 1409 h 2407286"/>
                <a:gd name="connsiteX17" fmla="*/ 3832924 w 4115889"/>
                <a:gd name="connsiteY17" fmla="*/ 75890 h 2407286"/>
                <a:gd name="connsiteX18" fmla="*/ 4040000 w 4115889"/>
                <a:gd name="connsiteY18" fmla="*/ 848707 h 2407286"/>
                <a:gd name="connsiteX19" fmla="*/ 3140155 w 4115889"/>
                <a:gd name="connsiteY19" fmla="*/ 2407286 h 240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15889" h="2407286">
                  <a:moveTo>
                    <a:pt x="3140155" y="2407286"/>
                  </a:moveTo>
                  <a:lnTo>
                    <a:pt x="3116593" y="2262116"/>
                  </a:lnTo>
                  <a:cubicBezTo>
                    <a:pt x="3078094" y="2064542"/>
                    <a:pt x="3013495" y="1865643"/>
                    <a:pt x="2921815" y="1671526"/>
                  </a:cubicBezTo>
                  <a:cubicBezTo>
                    <a:pt x="2891256" y="1606820"/>
                    <a:pt x="2857688" y="1542646"/>
                    <a:pt x="2821074" y="1479230"/>
                  </a:cubicBezTo>
                  <a:cubicBezTo>
                    <a:pt x="2615122" y="1122510"/>
                    <a:pt x="2340239" y="837247"/>
                    <a:pt x="2034510" y="637981"/>
                  </a:cubicBezTo>
                  <a:lnTo>
                    <a:pt x="1985626" y="608887"/>
                  </a:lnTo>
                  <a:lnTo>
                    <a:pt x="1970830" y="617430"/>
                  </a:lnTo>
                  <a:lnTo>
                    <a:pt x="1921914" y="590479"/>
                  </a:lnTo>
                  <a:cubicBezTo>
                    <a:pt x="1710626" y="488670"/>
                    <a:pt x="1473714" y="431616"/>
                    <a:pt x="1223476" y="431616"/>
                  </a:cubicBezTo>
                  <a:cubicBezTo>
                    <a:pt x="785561" y="431616"/>
                    <a:pt x="388454" y="606343"/>
                    <a:pt x="98070" y="889885"/>
                  </a:cubicBezTo>
                  <a:lnTo>
                    <a:pt x="0" y="996506"/>
                  </a:lnTo>
                  <a:lnTo>
                    <a:pt x="23021" y="954027"/>
                  </a:lnTo>
                  <a:cubicBezTo>
                    <a:pt x="270163" y="525964"/>
                    <a:pt x="616566" y="200798"/>
                    <a:pt x="996421" y="3652"/>
                  </a:cubicBezTo>
                  <a:lnTo>
                    <a:pt x="1001610" y="1177"/>
                  </a:lnTo>
                  <a:lnTo>
                    <a:pt x="3462202" y="1177"/>
                  </a:lnTo>
                  <a:lnTo>
                    <a:pt x="3493349" y="4317"/>
                  </a:lnTo>
                  <a:lnTo>
                    <a:pt x="3510680" y="1409"/>
                  </a:lnTo>
                  <a:cubicBezTo>
                    <a:pt x="3619377" y="-6273"/>
                    <a:pt x="3731453" y="17305"/>
                    <a:pt x="3832924" y="75890"/>
                  </a:cubicBezTo>
                  <a:cubicBezTo>
                    <a:pt x="4103515" y="232115"/>
                    <a:pt x="4196226" y="578117"/>
                    <a:pt x="4040000" y="848707"/>
                  </a:cubicBezTo>
                  <a:lnTo>
                    <a:pt x="3140155" y="24072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41FC4EE-498D-25C5-65B2-167F19156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51" y="2940705"/>
            <a:ext cx="1408526" cy="1408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AB89D1-95B4-7D1E-F9BC-A85A7F175846}"/>
                  </a:ext>
                </a:extLst>
              </p:cNvPr>
              <p:cNvSpPr txBox="1"/>
              <p:nvPr/>
            </p:nvSpPr>
            <p:spPr>
              <a:xfrm>
                <a:off x="35496" y="3117430"/>
                <a:ext cx="2902104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1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400" b="1" i="1" smtClean="0">
                                  <a:solidFill>
                                    <a:srgbClr val="ED145B"/>
                                  </a:solidFill>
                                  <a:latin typeface="Cambria Math" panose="02040503050406030204" pitchFamily="18" charset="0"/>
                                  <a:cs typeface="Gotham HTF Light"/>
                                </a:rPr>
                              </m:ctrlPr>
                            </m:dPr>
                            <m:e>
                              <m:r>
                                <a:rPr lang="pt-BR" sz="2400" b="1" i="1" smtClean="0">
                                  <a:solidFill>
                                    <a:srgbClr val="ED145B"/>
                                  </a:solidFill>
                                  <a:latin typeface="Cambria Math" panose="02040503050406030204" pitchFamily="18" charset="0"/>
                                  <a:cs typeface="Gotham HTF Light"/>
                                </a:rPr>
                                <m:t>𝑬𝒏𝒕𝒓𝒂𝒅𝒂𝒔</m:t>
                              </m:r>
                              <m:r>
                                <a:rPr lang="pt-BR" sz="2400" b="1" i="1" smtClean="0">
                                  <a:solidFill>
                                    <a:srgbClr val="ED145B"/>
                                  </a:solidFill>
                                  <a:latin typeface="Cambria Math" panose="02040503050406030204" pitchFamily="18" charset="0"/>
                                  <a:cs typeface="Gotham HTF Light"/>
                                </a:rPr>
                                <m:t>+</m:t>
                              </m:r>
                              <m:r>
                                <a:rPr lang="pt-BR" sz="2400" b="1" i="1" smtClean="0">
                                  <a:solidFill>
                                    <a:srgbClr val="ED145B"/>
                                  </a:solidFill>
                                  <a:latin typeface="Cambria Math" panose="02040503050406030204" pitchFamily="18" charset="0"/>
                                  <a:cs typeface="Gotham HTF Light"/>
                                </a:rPr>
                                <m:t>𝑺𝒂</m:t>
                              </m:r>
                              <m:r>
                                <a:rPr lang="pt-BR" sz="2400" b="1" i="1" smtClean="0">
                                  <a:solidFill>
                                    <a:srgbClr val="ED145B"/>
                                  </a:solidFill>
                                  <a:latin typeface="Cambria Math" panose="02040503050406030204" pitchFamily="18" charset="0"/>
                                  <a:cs typeface="Gotham HTF Light"/>
                                </a:rPr>
                                <m:t>í</m:t>
                              </m:r>
                              <m:r>
                                <a:rPr lang="pt-BR" sz="2400" b="1" i="1" smtClean="0">
                                  <a:solidFill>
                                    <a:srgbClr val="ED145B"/>
                                  </a:solidFill>
                                  <a:latin typeface="Cambria Math" panose="02040503050406030204" pitchFamily="18" charset="0"/>
                                  <a:cs typeface="Gotham HTF Light"/>
                                </a:rPr>
                                <m:t>𝒅𝒂𝒔</m:t>
                              </m:r>
                            </m:e>
                          </m:d>
                        </m:num>
                        <m:den>
                          <m:r>
                            <a:rPr lang="pt-BR" sz="2400" b="1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AB89D1-95B4-7D1E-F9BC-A85A7F17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117430"/>
                <a:ext cx="2902104" cy="806696"/>
              </a:xfrm>
              <a:prstGeom prst="rect">
                <a:avLst/>
              </a:prstGeom>
              <a:blipFill>
                <a:blip r:embed="rId4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980373F-464E-933A-04BF-4D6930FCBDF2}"/>
                  </a:ext>
                </a:extLst>
              </p:cNvPr>
              <p:cNvSpPr txBox="1"/>
              <p:nvPr/>
            </p:nvSpPr>
            <p:spPr>
              <a:xfrm>
                <a:off x="2771800" y="5088095"/>
                <a:ext cx="3681282" cy="1133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1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</m:ctrlPr>
                        </m:fPr>
                        <m:num>
                          <m:r>
                            <a:rPr lang="pt-BR" sz="2400" b="1" i="1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  <m:t>𝟐</m:t>
                          </m:r>
                        </m:num>
                        <m:den>
                          <m:r>
                            <a:rPr lang="pt-BR" sz="2400" b="1" i="1" smtClean="0">
                              <a:solidFill>
                                <a:srgbClr val="ED145B"/>
                              </a:solidFill>
                              <a:latin typeface="Cambria Math" panose="02040503050406030204" pitchFamily="18" charset="0"/>
                              <a:cs typeface="Gotham HTF Light"/>
                            </a:rPr>
                            <m:t>𝟑</m:t>
                          </m:r>
                        </m:den>
                      </m:f>
                      <m:r>
                        <a:rPr lang="pt-BR" sz="2400" b="1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HTF Light"/>
                        </a:rPr>
                        <m:t>×</m:t>
                      </m:r>
                      <m:r>
                        <a:rPr lang="pt-BR" sz="2400" b="1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𝑬𝒏𝒕𝒓𝒂𝒅𝒂𝒔</m:t>
                      </m:r>
                      <m:r>
                        <a:rPr lang="pt-BR" sz="2400" b="1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+</m:t>
                      </m:r>
                      <m:r>
                        <a:rPr lang="pt-BR" sz="2400" b="1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𝑺𝒂</m:t>
                      </m:r>
                      <m:r>
                        <a:rPr lang="pt-BR" sz="2400" b="1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í</m:t>
                      </m:r>
                      <m:r>
                        <a:rPr lang="pt-BR" sz="2400" b="1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𝒅𝒂𝒔</m:t>
                      </m:r>
                    </m:oMath>
                  </m:oMathPara>
                </a14:m>
                <a:endParaRPr lang="pt-BR" sz="2400" b="1" dirty="0">
                  <a:solidFill>
                    <a:srgbClr val="ED145B"/>
                  </a:solidFill>
                  <a:latin typeface="Gotham HTF" pitchFamily="50" charset="0"/>
                  <a:cs typeface="Gotham HTF Light"/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980373F-464E-933A-04BF-4D6930FCB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088095"/>
                <a:ext cx="3681282" cy="1133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BB8E429-1119-9C68-F112-C687516E3C8F}"/>
                  </a:ext>
                </a:extLst>
              </p:cNvPr>
              <p:cNvSpPr txBox="1"/>
              <p:nvPr/>
            </p:nvSpPr>
            <p:spPr>
              <a:xfrm>
                <a:off x="6158250" y="3244334"/>
                <a:ext cx="2592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&lt;</m:t>
                      </m:r>
                      <m:r>
                        <a:rPr lang="pt-BR" sz="2400" b="1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cs typeface="Gotham HTF Light"/>
                        </a:rPr>
                        <m:t>𝟐</m:t>
                      </m:r>
                      <m:r>
                        <a:rPr lang="pt-BR" sz="2400" b="1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HTF Light"/>
                        </a:rPr>
                        <m:t>×</m:t>
                      </m:r>
                      <m:r>
                        <a:rPr lang="pt-BR" sz="2400" b="1" i="1" smtClean="0">
                          <a:solidFill>
                            <a:srgbClr val="ED145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HTF Light"/>
                        </a:rPr>
                        <m:t>𝑬𝒏𝒕𝒓𝒂𝒅𝒂𝒔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BB8E429-1119-9C68-F112-C687516E3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50" y="3244334"/>
                <a:ext cx="259286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7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Backpropagation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D913F08-29A9-6A25-5B77-6DD641889A84}"/>
              </a:ext>
            </a:extLst>
          </p:cNvPr>
          <p:cNvSpPr txBox="1"/>
          <p:nvPr/>
        </p:nvSpPr>
        <p:spPr>
          <a:xfrm>
            <a:off x="228600" y="1052736"/>
            <a:ext cx="794380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Gotham HTF" pitchFamily="50" charset="0"/>
                <a:cs typeface="Gotham HTF Light"/>
              </a:rPr>
              <a:t>Técnica para realizar o ajuste de pesos de uma rede neural;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Gotham HTF" pitchFamily="50" charset="0"/>
                <a:cs typeface="Gotham HTF Light"/>
              </a:rPr>
              <a:t>O objetivo é sempre minimizar o erro, tendo como parâmetro o menor </a:t>
            </a:r>
            <a:r>
              <a:rPr lang="pt-BR" i="1" dirty="0">
                <a:latin typeface="Gotham HTF" pitchFamily="50" charset="0"/>
                <a:cs typeface="Gotham HTF Light"/>
              </a:rPr>
              <a:t>LOSS</a:t>
            </a:r>
            <a:r>
              <a:rPr lang="pt-BR" dirty="0">
                <a:latin typeface="Gotham HTF" pitchFamily="50" charset="0"/>
                <a:cs typeface="Gotham HTF Light"/>
              </a:rPr>
              <a:t> para guiar o modelo na direção certa;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dirty="0">
                <a:latin typeface="Gotham HTF" pitchFamily="50" charset="0"/>
                <a:cs typeface="Gotham HTF Light"/>
              </a:rPr>
              <a:t>A função </a:t>
            </a:r>
            <a:r>
              <a:rPr lang="pt-BR" i="1" dirty="0" err="1">
                <a:latin typeface="Gotham HTF" pitchFamily="50" charset="0"/>
                <a:cs typeface="Gotham HTF Light"/>
              </a:rPr>
              <a:t>Loss</a:t>
            </a:r>
            <a:r>
              <a:rPr lang="pt-BR" i="1" dirty="0">
                <a:latin typeface="Gotham HTF" pitchFamily="50" charset="0"/>
                <a:cs typeface="Gotham HTF Light"/>
              </a:rPr>
              <a:t> mede o quão boa estão as predições da rede.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i="1" dirty="0">
                <a:latin typeface="Gotham HTF" pitchFamily="50" charset="0"/>
                <a:cs typeface="Gotham HTF Light"/>
              </a:rPr>
              <a:t>Para problemas de regressão: MSE ou MAE;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i="1" dirty="0">
                <a:latin typeface="Gotham HTF" pitchFamily="50" charset="0"/>
                <a:cs typeface="Gotham HTF Light"/>
              </a:rPr>
              <a:t>Para problemas de Classificação: BCE</a:t>
            </a:r>
            <a:r>
              <a:rPr lang="pt-BR" dirty="0">
                <a:latin typeface="Gotham HTF" pitchFamily="50" charset="0"/>
                <a:cs typeface="Gotham HTF Light"/>
              </a:rPr>
              <a:t> 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endParaRPr lang="pt-BR" dirty="0">
              <a:latin typeface="Gotham HTF" pitchFamily="50" charset="0"/>
              <a:cs typeface="Gotham HTF Light"/>
            </a:endParaRP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b="0" dirty="0">
                <a:solidFill>
                  <a:srgbClr val="000000"/>
                </a:solidFill>
                <a:effectLst/>
                <a:latin typeface="Gotham HTF"/>
              </a:rPr>
              <a:t>Cada iteração das amostras de treinamento é chamada de </a:t>
            </a:r>
            <a:r>
              <a:rPr lang="pt-BR" b="0" dirty="0" err="1">
                <a:solidFill>
                  <a:srgbClr val="000000"/>
                </a:solidFill>
                <a:effectLst/>
                <a:latin typeface="Gotham HTF"/>
              </a:rPr>
              <a:t>bacth</a:t>
            </a:r>
            <a:r>
              <a:rPr lang="pt-BR" b="0" dirty="0">
                <a:solidFill>
                  <a:srgbClr val="000000"/>
                </a:solidFill>
                <a:effectLst/>
                <a:latin typeface="Gotham HTF"/>
              </a:rPr>
              <a:t> e uma rodada  completa de treinamento é chamada de </a:t>
            </a:r>
            <a:r>
              <a:rPr lang="pt-BR" b="0" dirty="0" err="1">
                <a:solidFill>
                  <a:srgbClr val="000000"/>
                </a:solidFill>
                <a:effectLst/>
                <a:latin typeface="Gotham HTF"/>
              </a:rPr>
              <a:t>epoch</a:t>
            </a:r>
            <a:r>
              <a:rPr lang="pt-BR" b="0" dirty="0">
                <a:solidFill>
                  <a:srgbClr val="000000"/>
                </a:solidFill>
                <a:effectLst/>
                <a:latin typeface="Gotham HTF"/>
              </a:rPr>
              <a:t> (época)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endParaRPr lang="pt-BR" dirty="0"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74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m 155">
            <a:extLst>
              <a:ext uri="{FF2B5EF4-FFF2-40B4-BE49-F238E27FC236}">
                <a16:creationId xmlns:a16="http://schemas.microsoft.com/office/drawing/2014/main" id="{256A1691-D238-1630-6AE7-8ED52907E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293096"/>
            <a:ext cx="5976664" cy="2328357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Backpropagation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68" name="Group 6">
            <a:extLst>
              <a:ext uri="{FF2B5EF4-FFF2-40B4-BE49-F238E27FC236}">
                <a16:creationId xmlns:a16="http://schemas.microsoft.com/office/drawing/2014/main" id="{FB947593-8BA4-0C11-3F30-8893F1BB1419}"/>
              </a:ext>
            </a:extLst>
          </p:cNvPr>
          <p:cNvGrpSpPr>
            <a:grpSpLocks noChangeAspect="1"/>
          </p:cNvGrpSpPr>
          <p:nvPr/>
        </p:nvGrpSpPr>
        <p:grpSpPr>
          <a:xfrm>
            <a:off x="6068342" y="1311947"/>
            <a:ext cx="1683929" cy="1683929"/>
            <a:chOff x="601033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Circle: Hollow 151">
              <a:extLst>
                <a:ext uri="{FF2B5EF4-FFF2-40B4-BE49-F238E27FC236}">
                  <a16:creationId xmlns:a16="http://schemas.microsoft.com/office/drawing/2014/main" id="{4D129349-E1C4-3169-0100-0AD43FCC0B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241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595959"/>
                </a:solidFill>
                <a:latin typeface="Calibri" panose="020F0502020204030204"/>
              </a:endParaRPr>
            </a:p>
          </p:txBody>
        </p:sp>
        <p:grpSp>
          <p:nvGrpSpPr>
            <p:cNvPr id="70" name="Group 8">
              <a:extLst>
                <a:ext uri="{FF2B5EF4-FFF2-40B4-BE49-F238E27FC236}">
                  <a16:creationId xmlns:a16="http://schemas.microsoft.com/office/drawing/2014/main" id="{23C11FEB-0C52-A685-6999-11DB413F4544}"/>
                </a:ext>
              </a:extLst>
            </p:cNvPr>
            <p:cNvGrpSpPr/>
            <p:nvPr/>
          </p:nvGrpSpPr>
          <p:grpSpPr>
            <a:xfrm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87" name="Trapezoid 25">
                <a:extLst>
                  <a:ext uri="{FF2B5EF4-FFF2-40B4-BE49-F238E27FC236}">
                    <a16:creationId xmlns:a16="http://schemas.microsoft.com/office/drawing/2014/main" id="{0602B09C-C048-BF8C-B23D-C8C0589454BB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Trapezoid 26">
                <a:extLst>
                  <a:ext uri="{FF2B5EF4-FFF2-40B4-BE49-F238E27FC236}">
                    <a16:creationId xmlns:a16="http://schemas.microsoft.com/office/drawing/2014/main" id="{E3C10C18-E4D4-F0A0-72B7-39E0B238D32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1" name="Group 9">
              <a:extLst>
                <a:ext uri="{FF2B5EF4-FFF2-40B4-BE49-F238E27FC236}">
                  <a16:creationId xmlns:a16="http://schemas.microsoft.com/office/drawing/2014/main" id="{3A2A3E36-6812-1109-87C7-75C9D0126056}"/>
                </a:ext>
              </a:extLst>
            </p:cNvPr>
            <p:cNvGrpSpPr/>
            <p:nvPr/>
          </p:nvGrpSpPr>
          <p:grpSpPr>
            <a:xfrm rot="54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85" name="Trapezoid 23">
                <a:extLst>
                  <a:ext uri="{FF2B5EF4-FFF2-40B4-BE49-F238E27FC236}">
                    <a16:creationId xmlns:a16="http://schemas.microsoft.com/office/drawing/2014/main" id="{86EC35ED-72F1-F8E8-B06C-86029FE4780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86" name="Trapezoid 24">
                <a:extLst>
                  <a:ext uri="{FF2B5EF4-FFF2-40B4-BE49-F238E27FC236}">
                    <a16:creationId xmlns:a16="http://schemas.microsoft.com/office/drawing/2014/main" id="{CFDB7A3D-6244-B30E-CF8C-495B621332BB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2" name="Group 10">
              <a:extLst>
                <a:ext uri="{FF2B5EF4-FFF2-40B4-BE49-F238E27FC236}">
                  <a16:creationId xmlns:a16="http://schemas.microsoft.com/office/drawing/2014/main" id="{26A97249-74F8-227B-EA39-0C0D1AC17360}"/>
                </a:ext>
              </a:extLst>
            </p:cNvPr>
            <p:cNvGrpSpPr/>
            <p:nvPr/>
          </p:nvGrpSpPr>
          <p:grpSpPr>
            <a:xfrm rot="18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83" name="Trapezoid 21">
                <a:extLst>
                  <a:ext uri="{FF2B5EF4-FFF2-40B4-BE49-F238E27FC236}">
                    <a16:creationId xmlns:a16="http://schemas.microsoft.com/office/drawing/2014/main" id="{AE7714BA-8E9F-E9F7-F69B-6B7B2A7E348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84" name="Trapezoid 22">
                <a:extLst>
                  <a:ext uri="{FF2B5EF4-FFF2-40B4-BE49-F238E27FC236}">
                    <a16:creationId xmlns:a16="http://schemas.microsoft.com/office/drawing/2014/main" id="{E2F80EDF-8895-C420-F4EE-DE091123F9AD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3" name="Group 11">
              <a:extLst>
                <a:ext uri="{FF2B5EF4-FFF2-40B4-BE49-F238E27FC236}">
                  <a16:creationId xmlns:a16="http://schemas.microsoft.com/office/drawing/2014/main" id="{D44EBA6B-3ED3-E042-6C1A-1C3D6E6023BA}"/>
                </a:ext>
              </a:extLst>
            </p:cNvPr>
            <p:cNvGrpSpPr/>
            <p:nvPr/>
          </p:nvGrpSpPr>
          <p:grpSpPr>
            <a:xfrm rot="36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81" name="Trapezoid 19">
                <a:extLst>
                  <a:ext uri="{FF2B5EF4-FFF2-40B4-BE49-F238E27FC236}">
                    <a16:creationId xmlns:a16="http://schemas.microsoft.com/office/drawing/2014/main" id="{89C82ED2-0E47-8F6D-8C3D-32E80AD780C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Trapezoid 20">
                <a:extLst>
                  <a:ext uri="{FF2B5EF4-FFF2-40B4-BE49-F238E27FC236}">
                    <a16:creationId xmlns:a16="http://schemas.microsoft.com/office/drawing/2014/main" id="{7FECF935-FF54-A684-0450-C82C6EC5B17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4" name="Group 12">
              <a:extLst>
                <a:ext uri="{FF2B5EF4-FFF2-40B4-BE49-F238E27FC236}">
                  <a16:creationId xmlns:a16="http://schemas.microsoft.com/office/drawing/2014/main" id="{E5C21E6F-4A38-113C-8412-163DBF365E7D}"/>
                </a:ext>
              </a:extLst>
            </p:cNvPr>
            <p:cNvGrpSpPr/>
            <p:nvPr/>
          </p:nvGrpSpPr>
          <p:grpSpPr>
            <a:xfrm rot="72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79" name="Trapezoid 17">
                <a:extLst>
                  <a:ext uri="{FF2B5EF4-FFF2-40B4-BE49-F238E27FC236}">
                    <a16:creationId xmlns:a16="http://schemas.microsoft.com/office/drawing/2014/main" id="{0BF9BB81-24A8-C907-549C-F55055E079F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Trapezoid 18">
                <a:extLst>
                  <a:ext uri="{FF2B5EF4-FFF2-40B4-BE49-F238E27FC236}">
                    <a16:creationId xmlns:a16="http://schemas.microsoft.com/office/drawing/2014/main" id="{AB400980-7B81-400F-8F81-7FDF5E522243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02C6EBDB-E5D3-D332-19FC-A61716449C13}"/>
                </a:ext>
              </a:extLst>
            </p:cNvPr>
            <p:cNvGrpSpPr/>
            <p:nvPr/>
          </p:nvGrpSpPr>
          <p:grpSpPr>
            <a:xfrm rot="90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77" name="Trapezoid 15">
                <a:extLst>
                  <a:ext uri="{FF2B5EF4-FFF2-40B4-BE49-F238E27FC236}">
                    <a16:creationId xmlns:a16="http://schemas.microsoft.com/office/drawing/2014/main" id="{2E46E2C7-9B39-A10E-B59C-C766327CEADF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Trapezoid 16">
                <a:extLst>
                  <a:ext uri="{FF2B5EF4-FFF2-40B4-BE49-F238E27FC236}">
                    <a16:creationId xmlns:a16="http://schemas.microsoft.com/office/drawing/2014/main" id="{3FAC6280-1664-96D9-7AEB-DC24934663A9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3600" b="1" kern="0" dirty="0">
                  <a:solidFill>
                    <a:srgbClr val="595959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6" name="Oval 14">
              <a:extLst>
                <a:ext uri="{FF2B5EF4-FFF2-40B4-BE49-F238E27FC236}">
                  <a16:creationId xmlns:a16="http://schemas.microsoft.com/office/drawing/2014/main" id="{7382C4D3-4D65-97D6-4BBD-20349ED995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182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EA6D49"/>
                </a:solidFill>
                <a:latin typeface="Calibri" panose="020F0502020204030204"/>
              </a:endParaRPr>
            </a:p>
          </p:txBody>
        </p:sp>
      </p:grpSp>
      <p:grpSp>
        <p:nvGrpSpPr>
          <p:cNvPr id="89" name="Group 27">
            <a:extLst>
              <a:ext uri="{FF2B5EF4-FFF2-40B4-BE49-F238E27FC236}">
                <a16:creationId xmlns:a16="http://schemas.microsoft.com/office/drawing/2014/main" id="{05CCFDAA-6970-8D0C-6269-A7AF9B890FF7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488432" y="712611"/>
            <a:ext cx="1391677" cy="1391677"/>
            <a:chOff x="2955023" y="2855911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Circle: Hollow 322">
              <a:extLst>
                <a:ext uri="{FF2B5EF4-FFF2-40B4-BE49-F238E27FC236}">
                  <a16:creationId xmlns:a16="http://schemas.microsoft.com/office/drawing/2014/main" id="{054C1D44-9E52-2B3D-9618-6F2CA8E27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7231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91" name="Group 29">
              <a:extLst>
                <a:ext uri="{FF2B5EF4-FFF2-40B4-BE49-F238E27FC236}">
                  <a16:creationId xmlns:a16="http://schemas.microsoft.com/office/drawing/2014/main" id="{E90D144C-B8CC-D4F9-7622-CB6894361F72}"/>
                </a:ext>
              </a:extLst>
            </p:cNvPr>
            <p:cNvGrpSpPr/>
            <p:nvPr/>
          </p:nvGrpSpPr>
          <p:grpSpPr>
            <a:xfrm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08" name="Trapezoid 46">
                <a:extLst>
                  <a:ext uri="{FF2B5EF4-FFF2-40B4-BE49-F238E27FC236}">
                    <a16:creationId xmlns:a16="http://schemas.microsoft.com/office/drawing/2014/main" id="{DFF64AAC-3891-1D32-7FEC-BEF1FC306BE6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Trapezoid 47">
                <a:extLst>
                  <a:ext uri="{FF2B5EF4-FFF2-40B4-BE49-F238E27FC236}">
                    <a16:creationId xmlns:a16="http://schemas.microsoft.com/office/drawing/2014/main" id="{8CCFAA80-1CD1-0CA3-F18B-4C11031672C2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2" name="Group 30">
              <a:extLst>
                <a:ext uri="{FF2B5EF4-FFF2-40B4-BE49-F238E27FC236}">
                  <a16:creationId xmlns:a16="http://schemas.microsoft.com/office/drawing/2014/main" id="{461DF735-C8AB-566A-9E93-078A1AE1D9CB}"/>
                </a:ext>
              </a:extLst>
            </p:cNvPr>
            <p:cNvGrpSpPr/>
            <p:nvPr/>
          </p:nvGrpSpPr>
          <p:grpSpPr>
            <a:xfrm rot="54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06" name="Trapezoid 44">
                <a:extLst>
                  <a:ext uri="{FF2B5EF4-FFF2-40B4-BE49-F238E27FC236}">
                    <a16:creationId xmlns:a16="http://schemas.microsoft.com/office/drawing/2014/main" id="{BEA20443-3579-5E65-1488-1575DE2391D6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Trapezoid 45">
                <a:extLst>
                  <a:ext uri="{FF2B5EF4-FFF2-40B4-BE49-F238E27FC236}">
                    <a16:creationId xmlns:a16="http://schemas.microsoft.com/office/drawing/2014/main" id="{018D1ED1-C8B1-DDB5-88CE-A75048D44960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3" name="Group 31">
              <a:extLst>
                <a:ext uri="{FF2B5EF4-FFF2-40B4-BE49-F238E27FC236}">
                  <a16:creationId xmlns:a16="http://schemas.microsoft.com/office/drawing/2014/main" id="{49A78651-21DB-2AE2-7603-95A53E63630C}"/>
                </a:ext>
              </a:extLst>
            </p:cNvPr>
            <p:cNvGrpSpPr/>
            <p:nvPr/>
          </p:nvGrpSpPr>
          <p:grpSpPr>
            <a:xfrm rot="18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04" name="Trapezoid 42">
                <a:extLst>
                  <a:ext uri="{FF2B5EF4-FFF2-40B4-BE49-F238E27FC236}">
                    <a16:creationId xmlns:a16="http://schemas.microsoft.com/office/drawing/2014/main" id="{FE0CF5F9-76BC-273D-A561-AD0BD968BFB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Trapezoid 43">
                <a:extLst>
                  <a:ext uri="{FF2B5EF4-FFF2-40B4-BE49-F238E27FC236}">
                    <a16:creationId xmlns:a16="http://schemas.microsoft.com/office/drawing/2014/main" id="{88A57E8C-73F7-8F55-C965-525D48734D35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4" name="Group 32">
              <a:extLst>
                <a:ext uri="{FF2B5EF4-FFF2-40B4-BE49-F238E27FC236}">
                  <a16:creationId xmlns:a16="http://schemas.microsoft.com/office/drawing/2014/main" id="{1E549BAF-1FA5-CB5F-DE19-099E8349A425}"/>
                </a:ext>
              </a:extLst>
            </p:cNvPr>
            <p:cNvGrpSpPr/>
            <p:nvPr/>
          </p:nvGrpSpPr>
          <p:grpSpPr>
            <a:xfrm rot="36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02" name="Trapezoid 40">
                <a:extLst>
                  <a:ext uri="{FF2B5EF4-FFF2-40B4-BE49-F238E27FC236}">
                    <a16:creationId xmlns:a16="http://schemas.microsoft.com/office/drawing/2014/main" id="{D4227F72-F95F-0F44-D645-21C25DA05DCC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Trapezoid 41">
                <a:extLst>
                  <a:ext uri="{FF2B5EF4-FFF2-40B4-BE49-F238E27FC236}">
                    <a16:creationId xmlns:a16="http://schemas.microsoft.com/office/drawing/2014/main" id="{3F5F77F8-AA05-6480-8CD4-EB45268F7DEB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5" name="Group 33">
              <a:extLst>
                <a:ext uri="{FF2B5EF4-FFF2-40B4-BE49-F238E27FC236}">
                  <a16:creationId xmlns:a16="http://schemas.microsoft.com/office/drawing/2014/main" id="{A404C46F-3BC6-9C2E-3BA0-6F54B7A31417}"/>
                </a:ext>
              </a:extLst>
            </p:cNvPr>
            <p:cNvGrpSpPr/>
            <p:nvPr/>
          </p:nvGrpSpPr>
          <p:grpSpPr>
            <a:xfrm rot="72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00" name="Trapezoid 38">
                <a:extLst>
                  <a:ext uri="{FF2B5EF4-FFF2-40B4-BE49-F238E27FC236}">
                    <a16:creationId xmlns:a16="http://schemas.microsoft.com/office/drawing/2014/main" id="{8A28C57F-795A-3BBC-FA65-A78ACF12079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" name="Trapezoid 39">
                <a:extLst>
                  <a:ext uri="{FF2B5EF4-FFF2-40B4-BE49-F238E27FC236}">
                    <a16:creationId xmlns:a16="http://schemas.microsoft.com/office/drawing/2014/main" id="{12DC8302-3034-99DB-3352-F13A37363583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6" name="Group 34">
              <a:extLst>
                <a:ext uri="{FF2B5EF4-FFF2-40B4-BE49-F238E27FC236}">
                  <a16:creationId xmlns:a16="http://schemas.microsoft.com/office/drawing/2014/main" id="{1C176F5A-5528-F090-96AA-CCFA6DA75F2B}"/>
                </a:ext>
              </a:extLst>
            </p:cNvPr>
            <p:cNvGrpSpPr/>
            <p:nvPr/>
          </p:nvGrpSpPr>
          <p:grpSpPr>
            <a:xfrm rot="90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98" name="Trapezoid 36">
                <a:extLst>
                  <a:ext uri="{FF2B5EF4-FFF2-40B4-BE49-F238E27FC236}">
                    <a16:creationId xmlns:a16="http://schemas.microsoft.com/office/drawing/2014/main" id="{94291686-CED0-84F0-CDEC-9AE81920416B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Trapezoid 37">
                <a:extLst>
                  <a:ext uri="{FF2B5EF4-FFF2-40B4-BE49-F238E27FC236}">
                    <a16:creationId xmlns:a16="http://schemas.microsoft.com/office/drawing/2014/main" id="{B964A028-E2A2-83E2-2439-BAD5771A48F9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7" name="Oval 35">
              <a:extLst>
                <a:ext uri="{FF2B5EF4-FFF2-40B4-BE49-F238E27FC236}">
                  <a16:creationId xmlns:a16="http://schemas.microsoft.com/office/drawing/2014/main" id="{B107C546-B878-4B62-AA6A-D66B7A4E534D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3269172" y="3175844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33C481"/>
                </a:solidFill>
                <a:latin typeface="Calibri" panose="020F0502020204030204"/>
              </a:endParaRPr>
            </a:p>
          </p:txBody>
        </p:sp>
      </p:grpSp>
      <p:grpSp>
        <p:nvGrpSpPr>
          <p:cNvPr id="110" name="Group 48">
            <a:extLst>
              <a:ext uri="{FF2B5EF4-FFF2-40B4-BE49-F238E27FC236}">
                <a16:creationId xmlns:a16="http://schemas.microsoft.com/office/drawing/2014/main" id="{457BF52B-9CCD-624C-935B-618697D084DC}"/>
              </a:ext>
            </a:extLst>
          </p:cNvPr>
          <p:cNvGrpSpPr>
            <a:grpSpLocks noChangeAspect="1"/>
          </p:cNvGrpSpPr>
          <p:nvPr/>
        </p:nvGrpSpPr>
        <p:grpSpPr>
          <a:xfrm>
            <a:off x="7770383" y="2142839"/>
            <a:ext cx="864122" cy="864122"/>
            <a:chOff x="5517577" y="2855912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11" name="Circle: Hollow 342">
              <a:extLst>
                <a:ext uri="{FF2B5EF4-FFF2-40B4-BE49-F238E27FC236}">
                  <a16:creationId xmlns:a16="http://schemas.microsoft.com/office/drawing/2014/main" id="{4B7F11F1-D661-A8C8-F75F-6DCCF12B97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9785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2" name="Group 50">
              <a:extLst>
                <a:ext uri="{FF2B5EF4-FFF2-40B4-BE49-F238E27FC236}">
                  <a16:creationId xmlns:a16="http://schemas.microsoft.com/office/drawing/2014/main" id="{FD05D43F-12EB-DEE6-4114-5EEAF5134B2E}"/>
                </a:ext>
              </a:extLst>
            </p:cNvPr>
            <p:cNvGrpSpPr/>
            <p:nvPr/>
          </p:nvGrpSpPr>
          <p:grpSpPr>
            <a:xfrm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29" name="Trapezoid 67">
                <a:extLst>
                  <a:ext uri="{FF2B5EF4-FFF2-40B4-BE49-F238E27FC236}">
                    <a16:creationId xmlns:a16="http://schemas.microsoft.com/office/drawing/2014/main" id="{72FD69FF-EB5A-160F-5A1F-800F5BF4CEDA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Trapezoid 68">
                <a:extLst>
                  <a:ext uri="{FF2B5EF4-FFF2-40B4-BE49-F238E27FC236}">
                    <a16:creationId xmlns:a16="http://schemas.microsoft.com/office/drawing/2014/main" id="{D0FD9E34-1A20-02B1-08A2-72DD19F105EF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3" name="Group 51">
              <a:extLst>
                <a:ext uri="{FF2B5EF4-FFF2-40B4-BE49-F238E27FC236}">
                  <a16:creationId xmlns:a16="http://schemas.microsoft.com/office/drawing/2014/main" id="{6285C66A-B9FE-DAA1-4CC1-15A40DA2FEB9}"/>
                </a:ext>
              </a:extLst>
            </p:cNvPr>
            <p:cNvGrpSpPr/>
            <p:nvPr/>
          </p:nvGrpSpPr>
          <p:grpSpPr>
            <a:xfrm rot="54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27" name="Trapezoid 65">
                <a:extLst>
                  <a:ext uri="{FF2B5EF4-FFF2-40B4-BE49-F238E27FC236}">
                    <a16:creationId xmlns:a16="http://schemas.microsoft.com/office/drawing/2014/main" id="{FF5E4538-EE8E-2F3F-8A2B-160E002B9402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Trapezoid 66">
                <a:extLst>
                  <a:ext uri="{FF2B5EF4-FFF2-40B4-BE49-F238E27FC236}">
                    <a16:creationId xmlns:a16="http://schemas.microsoft.com/office/drawing/2014/main" id="{A1D213CF-90C6-A323-529C-E9CA61BA3A06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4" name="Group 52">
              <a:extLst>
                <a:ext uri="{FF2B5EF4-FFF2-40B4-BE49-F238E27FC236}">
                  <a16:creationId xmlns:a16="http://schemas.microsoft.com/office/drawing/2014/main" id="{D3C33D38-0501-5845-12E4-D71C18AB184E}"/>
                </a:ext>
              </a:extLst>
            </p:cNvPr>
            <p:cNvGrpSpPr/>
            <p:nvPr/>
          </p:nvGrpSpPr>
          <p:grpSpPr>
            <a:xfrm rot="18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25" name="Trapezoid 63">
                <a:extLst>
                  <a:ext uri="{FF2B5EF4-FFF2-40B4-BE49-F238E27FC236}">
                    <a16:creationId xmlns:a16="http://schemas.microsoft.com/office/drawing/2014/main" id="{938C3581-296A-5A95-5DBF-7C41DE24A205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Trapezoid 64">
                <a:extLst>
                  <a:ext uri="{FF2B5EF4-FFF2-40B4-BE49-F238E27FC236}">
                    <a16:creationId xmlns:a16="http://schemas.microsoft.com/office/drawing/2014/main" id="{939B0C8E-2227-55D4-9381-EBB0F9A56A48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5" name="Group 53">
              <a:extLst>
                <a:ext uri="{FF2B5EF4-FFF2-40B4-BE49-F238E27FC236}">
                  <a16:creationId xmlns:a16="http://schemas.microsoft.com/office/drawing/2014/main" id="{0B7F70B1-1364-2B84-F8A4-E3A5B71F1127}"/>
                </a:ext>
              </a:extLst>
            </p:cNvPr>
            <p:cNvGrpSpPr/>
            <p:nvPr/>
          </p:nvGrpSpPr>
          <p:grpSpPr>
            <a:xfrm rot="36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23" name="Trapezoid 61">
                <a:extLst>
                  <a:ext uri="{FF2B5EF4-FFF2-40B4-BE49-F238E27FC236}">
                    <a16:creationId xmlns:a16="http://schemas.microsoft.com/office/drawing/2014/main" id="{D5FA26B0-3AAD-D9B9-24B0-07CDD131FC0B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" name="Trapezoid 62">
                <a:extLst>
                  <a:ext uri="{FF2B5EF4-FFF2-40B4-BE49-F238E27FC236}">
                    <a16:creationId xmlns:a16="http://schemas.microsoft.com/office/drawing/2014/main" id="{C8FB0636-5EAF-25FA-F0C3-A97493FAE0AE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6" name="Group 54">
              <a:extLst>
                <a:ext uri="{FF2B5EF4-FFF2-40B4-BE49-F238E27FC236}">
                  <a16:creationId xmlns:a16="http://schemas.microsoft.com/office/drawing/2014/main" id="{50CE7DCB-718E-3660-F7FB-44849CDE84D2}"/>
                </a:ext>
              </a:extLst>
            </p:cNvPr>
            <p:cNvGrpSpPr/>
            <p:nvPr/>
          </p:nvGrpSpPr>
          <p:grpSpPr>
            <a:xfrm rot="72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21" name="Trapezoid 59">
                <a:extLst>
                  <a:ext uri="{FF2B5EF4-FFF2-40B4-BE49-F238E27FC236}">
                    <a16:creationId xmlns:a16="http://schemas.microsoft.com/office/drawing/2014/main" id="{AE7A04E6-94D6-BF4E-2F8A-106BD6576B49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" name="Trapezoid 60">
                <a:extLst>
                  <a:ext uri="{FF2B5EF4-FFF2-40B4-BE49-F238E27FC236}">
                    <a16:creationId xmlns:a16="http://schemas.microsoft.com/office/drawing/2014/main" id="{CC553EDC-9F3E-68BA-AD6A-8B484D60D765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7" name="Group 55">
              <a:extLst>
                <a:ext uri="{FF2B5EF4-FFF2-40B4-BE49-F238E27FC236}">
                  <a16:creationId xmlns:a16="http://schemas.microsoft.com/office/drawing/2014/main" id="{348DFDD0-469F-0EB1-CAA9-154C0F055358}"/>
                </a:ext>
              </a:extLst>
            </p:cNvPr>
            <p:cNvGrpSpPr/>
            <p:nvPr/>
          </p:nvGrpSpPr>
          <p:grpSpPr>
            <a:xfrm rot="90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119" name="Trapezoid 57">
                <a:extLst>
                  <a:ext uri="{FF2B5EF4-FFF2-40B4-BE49-F238E27FC236}">
                    <a16:creationId xmlns:a16="http://schemas.microsoft.com/office/drawing/2014/main" id="{0B058857-2F9B-6BE7-F286-6D18EA6079EE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Trapezoid 58">
                <a:extLst>
                  <a:ext uri="{FF2B5EF4-FFF2-40B4-BE49-F238E27FC236}">
                    <a16:creationId xmlns:a16="http://schemas.microsoft.com/office/drawing/2014/main" id="{4D0AD9F8-2726-4D4B-42B7-BCF563822FD7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8" name="Oval 56">
              <a:extLst>
                <a:ext uri="{FF2B5EF4-FFF2-40B4-BE49-F238E27FC236}">
                  <a16:creationId xmlns:a16="http://schemas.microsoft.com/office/drawing/2014/main" id="{D050E734-B9AC-067B-B3D5-4A02ECE864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726" y="3175845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41A5EE"/>
                </a:solidFill>
                <a:latin typeface="Calibri" panose="020F0502020204030204"/>
              </a:endParaRPr>
            </a:p>
          </p:txBody>
        </p:sp>
      </p:grpSp>
      <p:grpSp>
        <p:nvGrpSpPr>
          <p:cNvPr id="131" name="Group 69">
            <a:extLst>
              <a:ext uri="{FF2B5EF4-FFF2-40B4-BE49-F238E27FC236}">
                <a16:creationId xmlns:a16="http://schemas.microsoft.com/office/drawing/2014/main" id="{A89774A3-2F9E-E53B-DADD-9BDDDF221408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6991282" y="2817040"/>
            <a:ext cx="1391677" cy="1391677"/>
            <a:chOff x="7964592" y="2855911"/>
            <a:chExt cx="2041126" cy="2041126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32" name="Circle: Hollow 362">
              <a:extLst>
                <a:ext uri="{FF2B5EF4-FFF2-40B4-BE49-F238E27FC236}">
                  <a16:creationId xmlns:a16="http://schemas.microsoft.com/office/drawing/2014/main" id="{700A9A35-6320-F310-1BEA-46C4E2D52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6800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33" name="Group 71">
              <a:extLst>
                <a:ext uri="{FF2B5EF4-FFF2-40B4-BE49-F238E27FC236}">
                  <a16:creationId xmlns:a16="http://schemas.microsoft.com/office/drawing/2014/main" id="{6A93BA10-D345-80B0-CD5B-82F6E8F5253C}"/>
                </a:ext>
              </a:extLst>
            </p:cNvPr>
            <p:cNvGrpSpPr/>
            <p:nvPr/>
          </p:nvGrpSpPr>
          <p:grpSpPr>
            <a:xfrm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150" name="Trapezoid 88">
                <a:extLst>
                  <a:ext uri="{FF2B5EF4-FFF2-40B4-BE49-F238E27FC236}">
                    <a16:creationId xmlns:a16="http://schemas.microsoft.com/office/drawing/2014/main" id="{49FB84FE-98FC-3A09-15CD-EA8F03D27A49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Trapezoid 89">
                <a:extLst>
                  <a:ext uri="{FF2B5EF4-FFF2-40B4-BE49-F238E27FC236}">
                    <a16:creationId xmlns:a16="http://schemas.microsoft.com/office/drawing/2014/main" id="{4B589DD0-B468-9700-A2A2-AB5EC53EDA0A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4" name="Group 72">
              <a:extLst>
                <a:ext uri="{FF2B5EF4-FFF2-40B4-BE49-F238E27FC236}">
                  <a16:creationId xmlns:a16="http://schemas.microsoft.com/office/drawing/2014/main" id="{65202F84-53F5-9013-E9D5-3BCE9613E1AF}"/>
                </a:ext>
              </a:extLst>
            </p:cNvPr>
            <p:cNvGrpSpPr/>
            <p:nvPr/>
          </p:nvGrpSpPr>
          <p:grpSpPr>
            <a:xfrm rot="54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148" name="Trapezoid 86">
                <a:extLst>
                  <a:ext uri="{FF2B5EF4-FFF2-40B4-BE49-F238E27FC236}">
                    <a16:creationId xmlns:a16="http://schemas.microsoft.com/office/drawing/2014/main" id="{17922AB0-C13C-6089-9E37-FB0A6EF1DBE2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Trapezoid 87">
                <a:extLst>
                  <a:ext uri="{FF2B5EF4-FFF2-40B4-BE49-F238E27FC236}">
                    <a16:creationId xmlns:a16="http://schemas.microsoft.com/office/drawing/2014/main" id="{CBF3F8C6-A9B2-B48D-BD48-8B59DA306EE0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5" name="Group 73">
              <a:extLst>
                <a:ext uri="{FF2B5EF4-FFF2-40B4-BE49-F238E27FC236}">
                  <a16:creationId xmlns:a16="http://schemas.microsoft.com/office/drawing/2014/main" id="{01D5DB42-815F-A5CC-E05D-2D1EC033C299}"/>
                </a:ext>
              </a:extLst>
            </p:cNvPr>
            <p:cNvGrpSpPr/>
            <p:nvPr/>
          </p:nvGrpSpPr>
          <p:grpSpPr>
            <a:xfrm rot="18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146" name="Trapezoid 84">
                <a:extLst>
                  <a:ext uri="{FF2B5EF4-FFF2-40B4-BE49-F238E27FC236}">
                    <a16:creationId xmlns:a16="http://schemas.microsoft.com/office/drawing/2014/main" id="{1FFA3386-2375-237A-2304-3EADB1EB11A3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" name="Trapezoid 85">
                <a:extLst>
                  <a:ext uri="{FF2B5EF4-FFF2-40B4-BE49-F238E27FC236}">
                    <a16:creationId xmlns:a16="http://schemas.microsoft.com/office/drawing/2014/main" id="{98DFA153-1D01-18AE-A1CF-BF265DAC506F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6" name="Group 74">
              <a:extLst>
                <a:ext uri="{FF2B5EF4-FFF2-40B4-BE49-F238E27FC236}">
                  <a16:creationId xmlns:a16="http://schemas.microsoft.com/office/drawing/2014/main" id="{9E44D785-301C-BC45-EDA4-A5C597BE82E8}"/>
                </a:ext>
              </a:extLst>
            </p:cNvPr>
            <p:cNvGrpSpPr/>
            <p:nvPr/>
          </p:nvGrpSpPr>
          <p:grpSpPr>
            <a:xfrm rot="36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144" name="Trapezoid 82">
                <a:extLst>
                  <a:ext uri="{FF2B5EF4-FFF2-40B4-BE49-F238E27FC236}">
                    <a16:creationId xmlns:a16="http://schemas.microsoft.com/office/drawing/2014/main" id="{7AB686BC-F560-6015-C22D-4F67C963395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" name="Trapezoid 83">
                <a:extLst>
                  <a:ext uri="{FF2B5EF4-FFF2-40B4-BE49-F238E27FC236}">
                    <a16:creationId xmlns:a16="http://schemas.microsoft.com/office/drawing/2014/main" id="{8959FAF2-325A-84A4-B86D-B58AD1B92994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7" name="Group 75">
              <a:extLst>
                <a:ext uri="{FF2B5EF4-FFF2-40B4-BE49-F238E27FC236}">
                  <a16:creationId xmlns:a16="http://schemas.microsoft.com/office/drawing/2014/main" id="{4F884388-504D-D678-BE32-C257B1DCE5A4}"/>
                </a:ext>
              </a:extLst>
            </p:cNvPr>
            <p:cNvGrpSpPr/>
            <p:nvPr/>
          </p:nvGrpSpPr>
          <p:grpSpPr>
            <a:xfrm rot="72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142" name="Trapezoid 80">
                <a:extLst>
                  <a:ext uri="{FF2B5EF4-FFF2-40B4-BE49-F238E27FC236}">
                    <a16:creationId xmlns:a16="http://schemas.microsoft.com/office/drawing/2014/main" id="{6E2B60BF-829E-E128-B89C-A820F015D498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Trapezoid 81">
                <a:extLst>
                  <a:ext uri="{FF2B5EF4-FFF2-40B4-BE49-F238E27FC236}">
                    <a16:creationId xmlns:a16="http://schemas.microsoft.com/office/drawing/2014/main" id="{8B37B6B8-6BD6-1A82-8443-8D25C61BB81D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8" name="Group 76">
              <a:extLst>
                <a:ext uri="{FF2B5EF4-FFF2-40B4-BE49-F238E27FC236}">
                  <a16:creationId xmlns:a16="http://schemas.microsoft.com/office/drawing/2014/main" id="{A0CCF335-C9F3-E77C-C7A9-744D8CC910DE}"/>
                </a:ext>
              </a:extLst>
            </p:cNvPr>
            <p:cNvGrpSpPr/>
            <p:nvPr/>
          </p:nvGrpSpPr>
          <p:grpSpPr>
            <a:xfrm rot="90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140" name="Trapezoid 78">
                <a:extLst>
                  <a:ext uri="{FF2B5EF4-FFF2-40B4-BE49-F238E27FC236}">
                    <a16:creationId xmlns:a16="http://schemas.microsoft.com/office/drawing/2014/main" id="{3A96390E-CA59-9B56-A8AB-0AFAE709AEA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Trapezoid 79">
                <a:extLst>
                  <a:ext uri="{FF2B5EF4-FFF2-40B4-BE49-F238E27FC236}">
                    <a16:creationId xmlns:a16="http://schemas.microsoft.com/office/drawing/2014/main" id="{70CB5B74-92F8-6DE4-5A77-CDE7F3F970C0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pt-BR" sz="150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9" name="Oval 77">
              <a:extLst>
                <a:ext uri="{FF2B5EF4-FFF2-40B4-BE49-F238E27FC236}">
                  <a16:creationId xmlns:a16="http://schemas.microsoft.com/office/drawing/2014/main" id="{3D0DB87F-D06B-78AC-C801-CBDEFA411306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8278741" y="3175844"/>
              <a:ext cx="1408186" cy="1408186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pt-BR" sz="3600" b="1" kern="0" dirty="0">
                <a:solidFill>
                  <a:srgbClr val="FFCF4A"/>
                </a:solidFill>
                <a:latin typeface="Calibri" panose="020F0502020204030204"/>
              </a:endParaRPr>
            </a:p>
          </p:txBody>
        </p:sp>
      </p:grpSp>
      <p:sp>
        <p:nvSpPr>
          <p:cNvPr id="152" name="TextBox 41">
            <a:extLst>
              <a:ext uri="{FF2B5EF4-FFF2-40B4-BE49-F238E27FC236}">
                <a16:creationId xmlns:a16="http://schemas.microsoft.com/office/drawing/2014/main" id="{2155563A-8F47-17A9-FD31-2E630C4B700D}"/>
              </a:ext>
            </a:extLst>
          </p:cNvPr>
          <p:cNvSpPr txBox="1"/>
          <p:nvPr/>
        </p:nvSpPr>
        <p:spPr>
          <a:xfrm>
            <a:off x="251520" y="1281534"/>
            <a:ext cx="252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b="1" dirty="0">
                <a:solidFill>
                  <a:srgbClr val="C55A11"/>
                </a:solidFill>
                <a:latin typeface="Gotham HTF"/>
              </a:rPr>
              <a:t>1. Técnica para ajuste de pesos em uma rede neural</a:t>
            </a:r>
          </a:p>
        </p:txBody>
      </p:sp>
      <p:sp>
        <p:nvSpPr>
          <p:cNvPr id="153" name="TextBox 41">
            <a:extLst>
              <a:ext uri="{FF2B5EF4-FFF2-40B4-BE49-F238E27FC236}">
                <a16:creationId xmlns:a16="http://schemas.microsoft.com/office/drawing/2014/main" id="{559E832C-40D8-8821-FAB8-09FB4F83B306}"/>
              </a:ext>
            </a:extLst>
          </p:cNvPr>
          <p:cNvSpPr txBox="1"/>
          <p:nvPr/>
        </p:nvSpPr>
        <p:spPr>
          <a:xfrm>
            <a:off x="3275856" y="1220559"/>
            <a:ext cx="252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b="1" dirty="0">
                <a:solidFill>
                  <a:srgbClr val="2F5597"/>
                </a:solidFill>
                <a:latin typeface="Gotham HTF"/>
              </a:rPr>
              <a:t>2. O objetivo é minimizar o erro, tentando sempre chegar ao menor LOSS</a:t>
            </a:r>
            <a:r>
              <a:rPr lang="pt-BR" dirty="0">
                <a:solidFill>
                  <a:srgbClr val="2F5597"/>
                </a:solidFill>
                <a:latin typeface="Gotham HTF"/>
              </a:rPr>
              <a:t> </a:t>
            </a:r>
          </a:p>
        </p:txBody>
      </p:sp>
      <p:sp>
        <p:nvSpPr>
          <p:cNvPr id="154" name="TextBox 41">
            <a:extLst>
              <a:ext uri="{FF2B5EF4-FFF2-40B4-BE49-F238E27FC236}">
                <a16:creationId xmlns:a16="http://schemas.microsoft.com/office/drawing/2014/main" id="{CA6A5FAB-CAE6-CA1F-55B4-A9017B724D73}"/>
              </a:ext>
            </a:extLst>
          </p:cNvPr>
          <p:cNvSpPr txBox="1"/>
          <p:nvPr/>
        </p:nvSpPr>
        <p:spPr>
          <a:xfrm>
            <a:off x="3275235" y="2732727"/>
            <a:ext cx="252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b="1" dirty="0">
                <a:solidFill>
                  <a:srgbClr val="7C7C7C"/>
                </a:solidFill>
                <a:latin typeface="Gotham HTF"/>
              </a:rPr>
              <a:t>3. A função LOSS mede o quão boa está a capacidade da rede em fazer predições </a:t>
            </a:r>
          </a:p>
        </p:txBody>
      </p:sp>
      <p:sp>
        <p:nvSpPr>
          <p:cNvPr id="155" name="TextBox 41">
            <a:extLst>
              <a:ext uri="{FF2B5EF4-FFF2-40B4-BE49-F238E27FC236}">
                <a16:creationId xmlns:a16="http://schemas.microsoft.com/office/drawing/2014/main" id="{1F9D3DB5-C6EC-53A5-1662-5B4DA61BE016}"/>
              </a:ext>
            </a:extLst>
          </p:cNvPr>
          <p:cNvSpPr txBox="1"/>
          <p:nvPr/>
        </p:nvSpPr>
        <p:spPr>
          <a:xfrm>
            <a:off x="265980" y="2787893"/>
            <a:ext cx="2505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b="1" dirty="0">
                <a:solidFill>
                  <a:srgbClr val="BF9000"/>
                </a:solidFill>
                <a:latin typeface="Gotham HTF"/>
              </a:rPr>
              <a:t>4. O processo de Treinamento tem nomes específicos:</a:t>
            </a:r>
          </a:p>
          <a:p>
            <a:pPr marL="285750" indent="-285750" defTabSz="68580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Gotham HTF"/>
              </a:rPr>
              <a:t>Uma iteração das amostras é chamada de Batch;</a:t>
            </a:r>
          </a:p>
          <a:p>
            <a:pPr marL="285750" indent="-285750" defTabSz="68580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Gotham HTF"/>
              </a:rPr>
              <a:t>Uma rodada completa é chamada de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Epoch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(época);</a:t>
            </a:r>
          </a:p>
        </p:txBody>
      </p:sp>
    </p:spTree>
    <p:extLst>
      <p:ext uri="{BB962C8B-B14F-4D97-AF65-F5344CB8AC3E}">
        <p14:creationId xmlns:p14="http://schemas.microsoft.com/office/powerpoint/2010/main" val="200860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Backpropagation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A7A066-6A42-E9B1-A50D-3E75E3532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708920"/>
            <a:ext cx="5976664" cy="2328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A865F92-85EB-DBD1-4EF1-487735A42B85}"/>
              </a:ext>
            </a:extLst>
          </p:cNvPr>
          <p:cNvSpPr txBox="1"/>
          <p:nvPr/>
        </p:nvSpPr>
        <p:spPr>
          <a:xfrm>
            <a:off x="395536" y="1119073"/>
            <a:ext cx="5184576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000" dirty="0">
                <a:latin typeface="Gotham HTF" pitchFamily="50" charset="0"/>
                <a:cs typeface="Gotham HTF Light"/>
              </a:rPr>
              <a:t>Os algoritmos utilizados para ajustar os pesos da rede mais usados são: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000" dirty="0">
                <a:latin typeface="Gotham HTF" pitchFamily="50" charset="0"/>
                <a:cs typeface="Gotham HTF Light"/>
              </a:rPr>
              <a:t>SGD;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000" dirty="0" err="1">
                <a:latin typeface="Gotham HTF" pitchFamily="50" charset="0"/>
                <a:cs typeface="Gotham HTF Light"/>
              </a:rPr>
              <a:t>RMSprop</a:t>
            </a:r>
            <a:r>
              <a:rPr lang="pt-BR" sz="2000" dirty="0">
                <a:latin typeface="Gotham HTF" pitchFamily="50" charset="0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000" dirty="0">
                <a:latin typeface="Gotham HTF" pitchFamily="50" charset="0"/>
                <a:cs typeface="Gotham HTF Light"/>
              </a:rPr>
              <a:t>ADAM;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000" dirty="0" err="1">
                <a:latin typeface="Gotham HTF" pitchFamily="50" charset="0"/>
                <a:cs typeface="Gotham HTF Light"/>
              </a:rPr>
              <a:t>Adadelta</a:t>
            </a:r>
            <a:r>
              <a:rPr lang="pt-BR" sz="2000" dirty="0">
                <a:latin typeface="Gotham HTF" pitchFamily="50" charset="0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000" dirty="0" err="1">
                <a:latin typeface="Gotham HTF" pitchFamily="50" charset="0"/>
                <a:cs typeface="Gotham HTF Light"/>
              </a:rPr>
              <a:t>Adagrad</a:t>
            </a:r>
            <a:r>
              <a:rPr lang="pt-BR" sz="2000" dirty="0">
                <a:latin typeface="Gotham HTF" pitchFamily="50" charset="0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000" dirty="0" err="1">
                <a:latin typeface="Gotham HTF" pitchFamily="50" charset="0"/>
                <a:cs typeface="Gotham HTF Light"/>
              </a:rPr>
              <a:t>Adamax</a:t>
            </a:r>
            <a:r>
              <a:rPr lang="pt-BR" sz="2000" dirty="0">
                <a:latin typeface="Gotham HTF" pitchFamily="50" charset="0"/>
                <a:cs typeface="Gotham HTF Light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000" dirty="0">
                <a:latin typeface="Gotham HTF" pitchFamily="50" charset="0"/>
                <a:cs typeface="Gotham HTF Light"/>
              </a:rPr>
              <a:t>Nadam;</a:t>
            </a:r>
          </a:p>
          <a:p>
            <a:pPr marL="800100" lvl="1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000" dirty="0">
                <a:latin typeface="Gotham HTF" pitchFamily="50" charset="0"/>
                <a:cs typeface="Gotham HTF Light"/>
              </a:rPr>
              <a:t>FTRL</a:t>
            </a:r>
          </a:p>
        </p:txBody>
      </p:sp>
    </p:spTree>
    <p:extLst>
      <p:ext uri="{BB962C8B-B14F-4D97-AF65-F5344CB8AC3E}">
        <p14:creationId xmlns:p14="http://schemas.microsoft.com/office/powerpoint/2010/main" val="32274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Backpropagation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Oval 11">
            <a:extLst>
              <a:ext uri="{FF2B5EF4-FFF2-40B4-BE49-F238E27FC236}">
                <a16:creationId xmlns:a16="http://schemas.microsoft.com/office/drawing/2014/main" id="{20B45112-56B1-75D6-2FC5-AD54C75EEEAC}"/>
              </a:ext>
            </a:extLst>
          </p:cNvPr>
          <p:cNvSpPr>
            <a:spLocks noChangeAspect="1"/>
          </p:cNvSpPr>
          <p:nvPr/>
        </p:nvSpPr>
        <p:spPr>
          <a:xfrm>
            <a:off x="3116225" y="2731494"/>
            <a:ext cx="2911550" cy="2911550"/>
          </a:xfrm>
          <a:prstGeom prst="ellipse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1200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5" name="Oval 14">
            <a:extLst>
              <a:ext uri="{FF2B5EF4-FFF2-40B4-BE49-F238E27FC236}">
                <a16:creationId xmlns:a16="http://schemas.microsoft.com/office/drawing/2014/main" id="{813D942F-C072-0513-EBC2-52C16C12CA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726" y="2376334"/>
            <a:ext cx="594550" cy="607361"/>
          </a:xfrm>
          <a:prstGeom prst="ellipse">
            <a:avLst/>
          </a:prstGeom>
          <a:solidFill>
            <a:schemeClr val="accent2"/>
          </a:solidFill>
          <a:ln w="6350">
            <a:noFill/>
            <a:round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defTabSz="685800" eaLnBrk="0" hangingPunct="0">
              <a:defRPr/>
            </a:pPr>
            <a:r>
              <a:rPr lang="pt-BR" b="1" kern="0">
                <a:solidFill>
                  <a:prstClr val="white"/>
                </a:solidFill>
                <a:latin typeface="Gotham HTF"/>
              </a:rPr>
              <a:t>02</a:t>
            </a:r>
            <a:endParaRPr lang="pt-BR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1B553FB9-8E90-8892-B9E0-BAEFEBD4DC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726" y="5273800"/>
            <a:ext cx="594550" cy="607361"/>
          </a:xfrm>
          <a:prstGeom prst="ellipse">
            <a:avLst/>
          </a:prstGeom>
          <a:solidFill>
            <a:schemeClr val="accent6"/>
          </a:solidFill>
          <a:ln w="6350">
            <a:noFill/>
            <a:round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defTabSz="685800" eaLnBrk="0" hangingPunct="0">
              <a:defRPr/>
            </a:pPr>
            <a:r>
              <a:rPr lang="pt-BR" b="1" kern="0">
                <a:solidFill>
                  <a:prstClr val="white"/>
                </a:solidFill>
                <a:latin typeface="Gotham HTF"/>
              </a:rPr>
              <a:t>06</a:t>
            </a:r>
            <a:endParaRPr lang="pt-BR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8E1E8DEA-5FFE-2462-447C-6273F6D159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8320" y="3883589"/>
            <a:ext cx="607361" cy="607361"/>
          </a:xfrm>
          <a:prstGeom prst="ellipse">
            <a:avLst/>
          </a:prstGeom>
          <a:solidFill>
            <a:schemeClr val="tx1"/>
          </a:solidFill>
          <a:ln w="6350">
            <a:noFill/>
            <a:round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defTabSz="685800" eaLnBrk="0" hangingPunct="0">
              <a:defRPr/>
            </a:pPr>
            <a:endParaRPr lang="pt-BR" sz="1050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39086761-F445-F100-B62F-41E84CD15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77471" y="3876545"/>
            <a:ext cx="594550" cy="607361"/>
          </a:xfrm>
          <a:prstGeom prst="ellipse">
            <a:avLst/>
          </a:prstGeom>
          <a:solidFill>
            <a:schemeClr val="bg2"/>
          </a:solidFill>
          <a:ln w="6350">
            <a:noFill/>
            <a:round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defTabSz="685800" eaLnBrk="0" hangingPunct="0">
              <a:defRPr/>
            </a:pPr>
            <a:r>
              <a:rPr lang="pt-BR" b="1" kern="0">
                <a:solidFill>
                  <a:srgbClr val="E7E6E6">
                    <a:lumMod val="25000"/>
                  </a:srgbClr>
                </a:solidFill>
                <a:latin typeface="Gotham HTF"/>
              </a:rPr>
              <a:t>08</a:t>
            </a:r>
            <a:endParaRPr lang="pt-BR" b="1" kern="0" dirty="0">
              <a:solidFill>
                <a:srgbClr val="E7E6E6">
                  <a:lumMod val="25000"/>
                </a:srgbClr>
              </a:solidFill>
              <a:latin typeface="Gotham HTF"/>
            </a:endParaRP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A0C36FC-EB40-A16C-F978-0B7808182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1980" y="3773589"/>
            <a:ext cx="594550" cy="607361"/>
          </a:xfrm>
          <a:prstGeom prst="ellipse">
            <a:avLst/>
          </a:prstGeom>
          <a:solidFill>
            <a:schemeClr val="accent4"/>
          </a:solidFill>
          <a:ln w="6350">
            <a:noFill/>
            <a:round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defTabSz="685800" eaLnBrk="0" hangingPunct="0">
              <a:defRPr/>
            </a:pPr>
            <a:r>
              <a:rPr lang="pt-BR" b="1" kern="0">
                <a:solidFill>
                  <a:prstClr val="white"/>
                </a:solidFill>
                <a:latin typeface="Gotham HTF"/>
              </a:rPr>
              <a:t>04</a:t>
            </a:r>
            <a:endParaRPr lang="pt-BR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485A5F3B-132A-793B-33E3-B4CCCB33AB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48862" y="2927670"/>
            <a:ext cx="594550" cy="607361"/>
          </a:xfrm>
          <a:prstGeom prst="ellipse">
            <a:avLst/>
          </a:prstGeom>
          <a:solidFill>
            <a:schemeClr val="accent1"/>
          </a:solidFill>
          <a:ln w="6350">
            <a:noFill/>
            <a:round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defTabSz="685800" eaLnBrk="0" hangingPunct="0">
              <a:defRPr/>
            </a:pPr>
            <a:r>
              <a:rPr lang="pt-BR" b="1" kern="0">
                <a:solidFill>
                  <a:prstClr val="white"/>
                </a:solidFill>
                <a:latin typeface="Gotham HTF"/>
              </a:rPr>
              <a:t>01</a:t>
            </a:r>
            <a:endParaRPr lang="pt-BR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F585C925-1058-D1DE-ACDB-770615F1C1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14336" y="4835311"/>
            <a:ext cx="594550" cy="607361"/>
          </a:xfrm>
          <a:prstGeom prst="ellipse">
            <a:avLst/>
          </a:prstGeom>
          <a:solidFill>
            <a:schemeClr val="accent5"/>
          </a:solidFill>
          <a:ln w="6350">
            <a:noFill/>
            <a:round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defTabSz="685800" eaLnBrk="0" hangingPunct="0">
              <a:defRPr/>
            </a:pPr>
            <a:r>
              <a:rPr lang="pt-BR" b="1" kern="0">
                <a:solidFill>
                  <a:prstClr val="white"/>
                </a:solidFill>
                <a:latin typeface="Gotham HTF"/>
              </a:rPr>
              <a:t>05</a:t>
            </a:r>
            <a:endParaRPr lang="pt-BR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AADB3B0C-4366-AE31-C3FC-324CF8B443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35114" y="4835311"/>
            <a:ext cx="594550" cy="607361"/>
          </a:xfrm>
          <a:prstGeom prst="ellipse">
            <a:avLst/>
          </a:prstGeom>
          <a:solidFill>
            <a:schemeClr val="tx2"/>
          </a:solidFill>
          <a:ln w="6350">
            <a:noFill/>
            <a:round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defTabSz="685800" eaLnBrk="0" hangingPunct="0">
              <a:defRPr/>
            </a:pPr>
            <a:r>
              <a:rPr lang="pt-BR" b="1" kern="0">
                <a:solidFill>
                  <a:prstClr val="white"/>
                </a:solidFill>
                <a:latin typeface="Gotham HTF"/>
              </a:rPr>
              <a:t>07</a:t>
            </a:r>
            <a:endParaRPr lang="pt-BR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06A6C6C9-75A5-85D0-D520-88F6E27BCC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0588" y="2927670"/>
            <a:ext cx="594550" cy="607361"/>
          </a:xfrm>
          <a:prstGeom prst="ellipse">
            <a:avLst/>
          </a:prstGeom>
          <a:solidFill>
            <a:schemeClr val="accent3"/>
          </a:solidFill>
          <a:ln w="6350">
            <a:noFill/>
            <a:round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defTabSz="685800" eaLnBrk="0" hangingPunct="0">
              <a:defRPr/>
            </a:pPr>
            <a:r>
              <a:rPr lang="pt-BR" b="1" kern="0">
                <a:solidFill>
                  <a:prstClr val="white"/>
                </a:solidFill>
                <a:latin typeface="Gotham HTF"/>
              </a:rPr>
              <a:t>03</a:t>
            </a:r>
            <a:endParaRPr lang="pt-BR" b="1" kern="0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FBF543F-178B-A3E0-8CE2-F2F19F3E1DBC}"/>
              </a:ext>
            </a:extLst>
          </p:cNvPr>
          <p:cNvSpPr txBox="1"/>
          <p:nvPr/>
        </p:nvSpPr>
        <p:spPr>
          <a:xfrm>
            <a:off x="1008497" y="2944259"/>
            <a:ext cx="225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defRPr/>
            </a:pPr>
            <a:r>
              <a:rPr lang="pt-BR" sz="2000" kern="0" dirty="0">
                <a:solidFill>
                  <a:prstClr val="black"/>
                </a:solidFill>
                <a:latin typeface="Gotham HTF"/>
              </a:rPr>
              <a:t>ADAM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6FFAE21-8ECE-A3E1-F591-703127ABB261}"/>
              </a:ext>
            </a:extLst>
          </p:cNvPr>
          <p:cNvSpPr txBox="1"/>
          <p:nvPr/>
        </p:nvSpPr>
        <p:spPr>
          <a:xfrm>
            <a:off x="2612424" y="1938162"/>
            <a:ext cx="225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defRPr/>
            </a:pPr>
            <a:r>
              <a:rPr lang="pt-BR" sz="2000" kern="0" dirty="0">
                <a:solidFill>
                  <a:prstClr val="black"/>
                </a:solidFill>
                <a:latin typeface="Gotham HTF"/>
              </a:rPr>
              <a:t>SGD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057A1C8-B568-99CA-3E8B-3910D0C8FE8B}"/>
              </a:ext>
            </a:extLst>
          </p:cNvPr>
          <p:cNvSpPr txBox="1"/>
          <p:nvPr/>
        </p:nvSpPr>
        <p:spPr>
          <a:xfrm>
            <a:off x="584396" y="3966901"/>
            <a:ext cx="225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defRPr/>
            </a:pPr>
            <a:r>
              <a:rPr lang="pt-BR" sz="2000" kern="0" dirty="0">
                <a:solidFill>
                  <a:prstClr val="black"/>
                </a:solidFill>
                <a:latin typeface="Gotham HTF"/>
              </a:rPr>
              <a:t>FTRL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9C42FE7-8053-6E9E-6B11-3A3F120A0E24}"/>
              </a:ext>
            </a:extLst>
          </p:cNvPr>
          <p:cNvSpPr txBox="1"/>
          <p:nvPr/>
        </p:nvSpPr>
        <p:spPr>
          <a:xfrm>
            <a:off x="908892" y="5108068"/>
            <a:ext cx="225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defRPr/>
            </a:pPr>
            <a:r>
              <a:rPr lang="pt-BR" sz="2000" kern="0" dirty="0">
                <a:solidFill>
                  <a:prstClr val="black"/>
                </a:solidFill>
                <a:latin typeface="Gotham HTF"/>
              </a:rPr>
              <a:t>Nadam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D2FE563-CE98-EB95-C199-22829DD65E21}"/>
              </a:ext>
            </a:extLst>
          </p:cNvPr>
          <p:cNvSpPr txBox="1"/>
          <p:nvPr/>
        </p:nvSpPr>
        <p:spPr>
          <a:xfrm>
            <a:off x="4062419" y="5992586"/>
            <a:ext cx="225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2000" kern="0" dirty="0" err="1">
                <a:solidFill>
                  <a:prstClr val="black"/>
                </a:solidFill>
                <a:latin typeface="Gotham HTF"/>
              </a:rPr>
              <a:t>Adamax</a:t>
            </a:r>
            <a:endParaRPr lang="pt-BR" sz="2000" kern="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37417A83-9D2B-F163-9F18-818A73F245C9}"/>
              </a:ext>
            </a:extLst>
          </p:cNvPr>
          <p:cNvSpPr txBox="1"/>
          <p:nvPr/>
        </p:nvSpPr>
        <p:spPr>
          <a:xfrm>
            <a:off x="5878651" y="5187694"/>
            <a:ext cx="225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2000" kern="0" dirty="0" err="1">
                <a:solidFill>
                  <a:prstClr val="black"/>
                </a:solidFill>
                <a:latin typeface="Gotham HTF"/>
              </a:rPr>
              <a:t>Adagrad</a:t>
            </a:r>
            <a:endParaRPr lang="pt-BR" sz="2000" kern="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D74CC2A-7974-CB1E-DE4A-CEC89C67E2E6}"/>
              </a:ext>
            </a:extLst>
          </p:cNvPr>
          <p:cNvSpPr txBox="1"/>
          <p:nvPr/>
        </p:nvSpPr>
        <p:spPr>
          <a:xfrm>
            <a:off x="6550852" y="3883589"/>
            <a:ext cx="225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2000" kern="0" dirty="0" err="1">
                <a:solidFill>
                  <a:prstClr val="black"/>
                </a:solidFill>
                <a:latin typeface="Gotham HTF"/>
              </a:rPr>
              <a:t>Adadelta</a:t>
            </a:r>
            <a:endParaRPr lang="pt-BR" sz="2000" kern="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AAF1DEB0-C9F1-9169-5387-ADC46C0693D1}"/>
              </a:ext>
            </a:extLst>
          </p:cNvPr>
          <p:cNvSpPr txBox="1"/>
          <p:nvPr/>
        </p:nvSpPr>
        <p:spPr>
          <a:xfrm>
            <a:off x="6027775" y="2852432"/>
            <a:ext cx="225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pt-BR" sz="2000" kern="0" dirty="0" err="1">
                <a:solidFill>
                  <a:prstClr val="black"/>
                </a:solidFill>
                <a:latin typeface="Gotham HTF"/>
              </a:rPr>
              <a:t>RMSprop</a:t>
            </a:r>
            <a:endParaRPr lang="pt-BR" sz="2000" kern="0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23" name="Straight Connector 6">
            <a:extLst>
              <a:ext uri="{FF2B5EF4-FFF2-40B4-BE49-F238E27FC236}">
                <a16:creationId xmlns:a16="http://schemas.microsoft.com/office/drawing/2014/main" id="{7D4781BD-7EE2-2752-21CD-3F1D4BF193E6}"/>
              </a:ext>
            </a:extLst>
          </p:cNvPr>
          <p:cNvCxnSpPr>
            <a:cxnSpLocks/>
            <a:stCxn id="11" idx="5"/>
            <a:endCxn id="7" idx="1"/>
          </p:cNvCxnSpPr>
          <p:nvPr/>
        </p:nvCxnSpPr>
        <p:spPr>
          <a:xfrm>
            <a:off x="3756342" y="3446084"/>
            <a:ext cx="600924" cy="52645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7">
            <a:extLst>
              <a:ext uri="{FF2B5EF4-FFF2-40B4-BE49-F238E27FC236}">
                <a16:creationId xmlns:a16="http://schemas.microsoft.com/office/drawing/2014/main" id="{FBE537C5-F106-29D2-3C99-DEEAD5B7412D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572000" y="2983695"/>
            <a:ext cx="1" cy="899894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8">
            <a:extLst>
              <a:ext uri="{FF2B5EF4-FFF2-40B4-BE49-F238E27FC236}">
                <a16:creationId xmlns:a16="http://schemas.microsoft.com/office/drawing/2014/main" id="{1D1041A1-12A3-B729-94D7-E169576E4556}"/>
              </a:ext>
            </a:extLst>
          </p:cNvPr>
          <p:cNvCxnSpPr>
            <a:cxnSpLocks/>
            <a:stCxn id="14" idx="3"/>
            <a:endCxn id="7" idx="7"/>
          </p:cNvCxnSpPr>
          <p:nvPr/>
        </p:nvCxnSpPr>
        <p:spPr>
          <a:xfrm flipH="1">
            <a:off x="4786735" y="3446084"/>
            <a:ext cx="600923" cy="52645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9">
            <a:extLst>
              <a:ext uri="{FF2B5EF4-FFF2-40B4-BE49-F238E27FC236}">
                <a16:creationId xmlns:a16="http://schemas.microsoft.com/office/drawing/2014/main" id="{D238B289-B358-4F5A-A802-2BA3FCDD99D6}"/>
              </a:ext>
            </a:extLst>
          </p:cNvPr>
          <p:cNvCxnSpPr>
            <a:cxnSpLocks/>
            <a:stCxn id="10" idx="2"/>
            <a:endCxn id="7" idx="6"/>
          </p:cNvCxnSpPr>
          <p:nvPr/>
        </p:nvCxnSpPr>
        <p:spPr>
          <a:xfrm flipH="1">
            <a:off x="4875680" y="4077269"/>
            <a:ext cx="796299" cy="110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2">
            <a:extLst>
              <a:ext uri="{FF2B5EF4-FFF2-40B4-BE49-F238E27FC236}">
                <a16:creationId xmlns:a16="http://schemas.microsoft.com/office/drawing/2014/main" id="{AA7375AE-F2FE-9103-D206-06C078A2EF6D}"/>
              </a:ext>
            </a:extLst>
          </p:cNvPr>
          <p:cNvCxnSpPr>
            <a:cxnSpLocks/>
            <a:stCxn id="12" idx="1"/>
            <a:endCxn id="7" idx="5"/>
          </p:cNvCxnSpPr>
          <p:nvPr/>
        </p:nvCxnSpPr>
        <p:spPr>
          <a:xfrm flipH="1" flipV="1">
            <a:off x="4786734" y="4402004"/>
            <a:ext cx="614672" cy="522254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5">
            <a:extLst>
              <a:ext uri="{FF2B5EF4-FFF2-40B4-BE49-F238E27FC236}">
                <a16:creationId xmlns:a16="http://schemas.microsoft.com/office/drawing/2014/main" id="{C7C55F03-93CB-AC76-F810-F78662DCE62A}"/>
              </a:ext>
            </a:extLst>
          </p:cNvPr>
          <p:cNvCxnSpPr>
            <a:cxnSpLocks/>
            <a:stCxn id="6" idx="0"/>
            <a:endCxn id="7" idx="4"/>
          </p:cNvCxnSpPr>
          <p:nvPr/>
        </p:nvCxnSpPr>
        <p:spPr>
          <a:xfrm flipH="1" flipV="1">
            <a:off x="4572000" y="4490950"/>
            <a:ext cx="1" cy="78285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8">
            <a:extLst>
              <a:ext uri="{FF2B5EF4-FFF2-40B4-BE49-F238E27FC236}">
                <a16:creationId xmlns:a16="http://schemas.microsoft.com/office/drawing/2014/main" id="{C2B25914-533B-5277-0B6E-F1D899C70C4E}"/>
              </a:ext>
            </a:extLst>
          </p:cNvPr>
          <p:cNvCxnSpPr>
            <a:cxnSpLocks/>
            <a:stCxn id="13" idx="7"/>
            <a:endCxn id="7" idx="3"/>
          </p:cNvCxnSpPr>
          <p:nvPr/>
        </p:nvCxnSpPr>
        <p:spPr>
          <a:xfrm flipV="1">
            <a:off x="3742594" y="4402004"/>
            <a:ext cx="614672" cy="522254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1">
            <a:extLst>
              <a:ext uri="{FF2B5EF4-FFF2-40B4-BE49-F238E27FC236}">
                <a16:creationId xmlns:a16="http://schemas.microsoft.com/office/drawing/2014/main" id="{493D4BB2-9DDC-91D9-CF8D-DDB140BE1C98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3472020" y="4180226"/>
            <a:ext cx="796300" cy="7043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78CAF6C-92B7-0AF4-FA1E-53E4278B99C9}"/>
              </a:ext>
            </a:extLst>
          </p:cNvPr>
          <p:cNvSpPr txBox="1"/>
          <p:nvPr/>
        </p:nvSpPr>
        <p:spPr>
          <a:xfrm>
            <a:off x="241017" y="845972"/>
            <a:ext cx="457200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800" dirty="0">
                <a:latin typeface="Gotham HTF" pitchFamily="50" charset="0"/>
                <a:cs typeface="Gotham HTF Light"/>
              </a:rPr>
              <a:t>Os algoritmos utilizados para ajustar os pesos da rede mais usados são:</a:t>
            </a:r>
          </a:p>
        </p:txBody>
      </p:sp>
    </p:spTree>
    <p:extLst>
      <p:ext uri="{BB962C8B-B14F-4D97-AF65-F5344CB8AC3E}">
        <p14:creationId xmlns:p14="http://schemas.microsoft.com/office/powerpoint/2010/main" val="112416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Desafio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F296AF-377F-7FA0-F4C7-9D96EEFF005D}"/>
              </a:ext>
            </a:extLst>
          </p:cNvPr>
          <p:cNvSpPr txBox="1"/>
          <p:nvPr/>
        </p:nvSpPr>
        <p:spPr>
          <a:xfrm>
            <a:off x="228600" y="908720"/>
            <a:ext cx="758376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400" dirty="0">
                <a:latin typeface="Gotham HTF" pitchFamily="50" charset="0"/>
                <a:cs typeface="Gotham HTF Light"/>
              </a:rPr>
              <a:t>Desenhe uma rede neural multicamada, indicando os valores de peso de cada </a:t>
            </a:r>
            <a:r>
              <a:rPr lang="pt-BR" sz="2400" dirty="0" err="1">
                <a:latin typeface="Gotham HTF" pitchFamily="50" charset="0"/>
                <a:cs typeface="Gotham HTF Light"/>
              </a:rPr>
              <a:t>entrad</a:t>
            </a:r>
            <a:r>
              <a:rPr lang="pt-BR" sz="2400" dirty="0">
                <a:latin typeface="Gotham HTF" pitchFamily="50" charset="0"/>
                <a:cs typeface="Gotham HTF Light"/>
              </a:rPr>
              <a:t>, capaz de solucionar o Operador </a:t>
            </a:r>
            <a:r>
              <a:rPr lang="pt-BR" sz="24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XOR. </a:t>
            </a:r>
            <a:endParaRPr lang="pt-BR" sz="24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F2ACD2F-DED7-4AE5-841F-7C8232D61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57820"/>
              </p:ext>
            </p:extLst>
          </p:nvPr>
        </p:nvGraphicFramePr>
        <p:xfrm>
          <a:off x="228600" y="3003530"/>
          <a:ext cx="3672408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73865432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Entrada 1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Entrada 2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Saída (Classe)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321646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B3DF0A43-EF6E-4355-70A0-0B3CF524B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89" y="3002260"/>
            <a:ext cx="4449735" cy="2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445145-AB3F-8021-4E82-CC4CF05D5F47}"/>
              </a:ext>
            </a:extLst>
          </p:cNvPr>
          <p:cNvSpPr txBox="1"/>
          <p:nvPr/>
        </p:nvSpPr>
        <p:spPr>
          <a:xfrm>
            <a:off x="175286" y="1057943"/>
            <a:ext cx="4248473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Gotham HTF"/>
              </a:rPr>
              <a:t>O conjunto de dados Iris é um </a:t>
            </a:r>
            <a:r>
              <a:rPr lang="pt-BR" dirty="0" err="1">
                <a:latin typeface="Gotham HTF"/>
              </a:rPr>
              <a:t>dataset</a:t>
            </a:r>
            <a:r>
              <a:rPr lang="pt-BR" dirty="0">
                <a:latin typeface="Gotham HTF"/>
              </a:rPr>
              <a:t> clássico de aprendizado de máquina que contém informações sobre três espécies diferentes de flores Iris. 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Gotham HTF"/>
              </a:rPr>
              <a:t>Cada flor é caracterizada por quatro atributos: comprimento da sépala, largura da sépala, comprimento da pétala e largura da pétala. 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Gotham HTF"/>
              </a:rPr>
              <a:t>O objetivo deste laboratório é criar um modelo de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Rede </a:t>
            </a:r>
            <a:r>
              <a:rPr lang="pt-BR" b="1">
                <a:solidFill>
                  <a:srgbClr val="ED145B"/>
                </a:solidFill>
                <a:latin typeface="Gotham HTF"/>
              </a:rPr>
              <a:t>Neural Multicamadas </a:t>
            </a:r>
            <a:r>
              <a:rPr lang="pt-BR" dirty="0">
                <a:latin typeface="Gotham HTF"/>
              </a:rPr>
              <a:t>para classificar os dados de acordo com essas três espécies.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08AA415-0ABA-7C89-AC61-ADBBBDD03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045" y="1390785"/>
            <a:ext cx="4369668" cy="436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8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This presentation was based on Redes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Neurais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Multicamadas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by Prof.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Hellynson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Cássio</a:t>
            </a:r>
            <a:endParaRPr lang="en-US" sz="1200" dirty="0">
              <a:solidFill>
                <a:srgbClr val="5F7D95"/>
              </a:solidFill>
              <a:latin typeface="Proxima Nova"/>
            </a:endParaRPr>
          </a:p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Sonic the Hedgehog: SEGA</a:t>
            </a:r>
          </a:p>
        </p:txBody>
      </p:sp>
    </p:spTree>
    <p:extLst>
      <p:ext uri="{BB962C8B-B14F-4D97-AF65-F5344CB8AC3E}">
        <p14:creationId xmlns:p14="http://schemas.microsoft.com/office/powerpoint/2010/main" val="45131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O que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pensam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sobre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IA?</a:t>
            </a:r>
          </a:p>
          <a:p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943DD647-40A1-04CB-4BF8-9AE9BB7FC608}"/>
              </a:ext>
            </a:extLst>
          </p:cNvPr>
          <p:cNvSpPr txBox="1"/>
          <p:nvPr/>
        </p:nvSpPr>
        <p:spPr>
          <a:xfrm>
            <a:off x="5550617" y="5241669"/>
            <a:ext cx="31258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defRPr/>
            </a:pPr>
            <a:r>
              <a:rPr lang="en-US" sz="2400" b="1" kern="0" dirty="0">
                <a:solidFill>
                  <a:srgbClr val="EA6D49"/>
                </a:solidFill>
                <a:latin typeface="Calibri" panose="020F0502020204030204"/>
              </a:rPr>
              <a:t>Rollo Carpenter,</a:t>
            </a:r>
          </a:p>
          <a:p>
            <a:pPr algn="ctr" defTabSz="685800">
              <a:defRPr/>
            </a:pPr>
            <a:r>
              <a:rPr lang="en-US" sz="2400" b="1" kern="0" dirty="0" err="1">
                <a:solidFill>
                  <a:srgbClr val="EA6D49"/>
                </a:solidFill>
                <a:latin typeface="Calibri" panose="020F0502020204030204"/>
              </a:rPr>
              <a:t>Criador</a:t>
            </a:r>
            <a:r>
              <a:rPr lang="en-US" sz="2400" b="1" kern="0" dirty="0">
                <a:solidFill>
                  <a:srgbClr val="EA6D49"/>
                </a:solidFill>
                <a:latin typeface="Calibri" panose="020F0502020204030204"/>
              </a:rPr>
              <a:t> do </a:t>
            </a:r>
            <a:r>
              <a:rPr lang="en-US" sz="2400" b="1" kern="0" dirty="0" err="1">
                <a:solidFill>
                  <a:srgbClr val="EA6D49"/>
                </a:solidFill>
                <a:latin typeface="Calibri" panose="020F0502020204030204"/>
              </a:rPr>
              <a:t>Cleverbot</a:t>
            </a:r>
            <a:endParaRPr lang="en-US" sz="2400" kern="0" dirty="0">
              <a:solidFill>
                <a:srgbClr val="EA6D49"/>
              </a:solidFill>
              <a:latin typeface="Calibri" panose="020F0502020204030204"/>
            </a:endParaRPr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C876D5D0-3E75-ED49-7E8A-9E8FA4949287}"/>
              </a:ext>
            </a:extLst>
          </p:cNvPr>
          <p:cNvSpPr>
            <a:spLocks noChangeAspect="1"/>
          </p:cNvSpPr>
          <p:nvPr/>
        </p:nvSpPr>
        <p:spPr>
          <a:xfrm>
            <a:off x="5679299" y="2420888"/>
            <a:ext cx="2868475" cy="286847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rgbClr val="EA6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ACA93C-B202-2EE9-60CE-2C0D40EF0668}"/>
              </a:ext>
            </a:extLst>
          </p:cNvPr>
          <p:cNvSpPr txBox="1"/>
          <p:nvPr/>
        </p:nvSpPr>
        <p:spPr>
          <a:xfrm>
            <a:off x="563968" y="819822"/>
            <a:ext cx="4963443" cy="2925553"/>
          </a:xfrm>
          <a:prstGeom prst="wedgeRoundRectCallout">
            <a:avLst>
              <a:gd name="adj1" fmla="val 48320"/>
              <a:gd name="adj2" fmla="val 74979"/>
              <a:gd name="adj3" fmla="val 16667"/>
            </a:avLst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rgbClr val="ED265B"/>
              </a:buClr>
            </a:pPr>
            <a:r>
              <a:rPr lang="en-US" sz="1400" dirty="0">
                <a:latin typeface="Gotham HTF Light"/>
                <a:cs typeface="Gotham HTF Light"/>
              </a:rPr>
              <a:t>“</a:t>
            </a:r>
            <a:r>
              <a:rPr lang="en-US" sz="1400" dirty="0" err="1">
                <a:latin typeface="Gotham HTF Light"/>
                <a:cs typeface="Gotham HTF Light"/>
              </a:rPr>
              <a:t>Acredito</a:t>
            </a:r>
            <a:r>
              <a:rPr lang="en-US" sz="1400" dirty="0">
                <a:latin typeface="Gotham HTF Light"/>
                <a:cs typeface="Gotham HTF Light"/>
              </a:rPr>
              <a:t> que </a:t>
            </a:r>
            <a:r>
              <a:rPr lang="en-US" sz="1400" dirty="0" err="1">
                <a:latin typeface="Gotham HTF Light"/>
                <a:cs typeface="Gotham HTF Light"/>
              </a:rPr>
              <a:t>continuaremos</a:t>
            </a:r>
            <a:r>
              <a:rPr lang="en-US" sz="1400" dirty="0">
                <a:latin typeface="Gotham HTF Light"/>
                <a:cs typeface="Gotham HTF Light"/>
              </a:rPr>
              <a:t> no </a:t>
            </a:r>
            <a:r>
              <a:rPr lang="en-US" sz="1400" dirty="0" err="1">
                <a:latin typeface="Gotham HTF Light"/>
                <a:cs typeface="Gotham HTF Light"/>
              </a:rPr>
              <a:t>comando</a:t>
            </a:r>
            <a:r>
              <a:rPr lang="en-US" sz="1400" dirty="0">
                <a:latin typeface="Gotham HTF Light"/>
                <a:cs typeface="Gotham HTF Light"/>
              </a:rPr>
              <a:t> da </a:t>
            </a:r>
            <a:r>
              <a:rPr lang="en-US" sz="1400" dirty="0" err="1">
                <a:latin typeface="Gotham HTF Light"/>
                <a:cs typeface="Gotham HTF Light"/>
              </a:rPr>
              <a:t>tecnologia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por</a:t>
            </a:r>
            <a:r>
              <a:rPr lang="en-US" sz="1400" dirty="0">
                <a:latin typeface="Gotham HTF Light"/>
                <a:cs typeface="Gotham HTF Light"/>
              </a:rPr>
              <a:t> um </a:t>
            </a:r>
            <a:r>
              <a:rPr lang="en-US" sz="1400" dirty="0" err="1">
                <a:latin typeface="Gotham HTF Light"/>
                <a:cs typeface="Gotham HTF Light"/>
              </a:rPr>
              <a:t>período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razoável</a:t>
            </a:r>
            <a:r>
              <a:rPr lang="en-US" sz="1400" dirty="0">
                <a:latin typeface="Gotham HTF Light"/>
                <a:cs typeface="Gotham HTF Light"/>
              </a:rPr>
              <a:t> de tempo, e o </a:t>
            </a:r>
            <a:r>
              <a:rPr lang="en-US" sz="1400" dirty="0" err="1">
                <a:latin typeface="Gotham HTF Light"/>
                <a:cs typeface="Gotham HTF Light"/>
              </a:rPr>
              <a:t>potencial</a:t>
            </a:r>
            <a:r>
              <a:rPr lang="en-US" sz="1400" dirty="0">
                <a:latin typeface="Gotham HTF Light"/>
                <a:cs typeface="Gotham HTF Light"/>
              </a:rPr>
              <a:t> dela de resolver </a:t>
            </a:r>
            <a:r>
              <a:rPr lang="en-US" sz="1400" dirty="0" err="1">
                <a:latin typeface="Gotham HTF Light"/>
                <a:cs typeface="Gotham HTF Light"/>
              </a:rPr>
              <a:t>muitos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problemas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globais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será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concretizado</a:t>
            </a:r>
            <a:r>
              <a:rPr lang="en-US" sz="1400" dirty="0">
                <a:latin typeface="Gotham HTF Light"/>
                <a:cs typeface="Gotham HTF Light"/>
              </a:rPr>
              <a:t>.”</a:t>
            </a:r>
          </a:p>
          <a:p>
            <a:pPr lvl="1">
              <a:lnSpc>
                <a:spcPct val="150000"/>
              </a:lnSpc>
              <a:buClr>
                <a:srgbClr val="ED265B"/>
              </a:buClr>
            </a:pPr>
            <a:r>
              <a:rPr lang="en-US" sz="1400" dirty="0">
                <a:latin typeface="Gotham HTF Light"/>
                <a:cs typeface="Gotham HTF Light"/>
              </a:rPr>
              <a:t>“</a:t>
            </a:r>
            <a:r>
              <a:rPr lang="en-US" sz="1400" dirty="0" err="1">
                <a:latin typeface="Gotham HTF Light"/>
                <a:cs typeface="Gotham HTF Light"/>
              </a:rPr>
              <a:t>Não</a:t>
            </a:r>
            <a:r>
              <a:rPr lang="en-US" sz="1400" dirty="0">
                <a:latin typeface="Gotham HTF Light"/>
                <a:cs typeface="Gotham HTF Light"/>
              </a:rPr>
              <a:t> Podemos saber </a:t>
            </a:r>
            <a:r>
              <a:rPr lang="en-US" sz="1400" dirty="0" err="1">
                <a:latin typeface="Gotham HTF Light"/>
                <a:cs typeface="Gotham HTF Light"/>
              </a:rPr>
              <a:t>exatamente</a:t>
            </a:r>
            <a:r>
              <a:rPr lang="en-US" sz="1400" dirty="0">
                <a:latin typeface="Gotham HTF Light"/>
                <a:cs typeface="Gotham HTF Light"/>
              </a:rPr>
              <a:t> o que </a:t>
            </a:r>
            <a:r>
              <a:rPr lang="en-US" sz="1400" dirty="0" err="1">
                <a:latin typeface="Gotham HTF Light"/>
                <a:cs typeface="Gotham HTF Light"/>
              </a:rPr>
              <a:t>acontecerá</a:t>
            </a:r>
            <a:r>
              <a:rPr lang="en-US" sz="1400" dirty="0">
                <a:latin typeface="Gotham HTF Light"/>
                <a:cs typeface="Gotham HTF Light"/>
              </a:rPr>
              <a:t> se </a:t>
            </a:r>
            <a:r>
              <a:rPr lang="en-US" sz="1400" dirty="0" err="1">
                <a:latin typeface="Gotham HTF Light"/>
                <a:cs typeface="Gotham HTF Light"/>
              </a:rPr>
              <a:t>uma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máquina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superar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nossa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inteligência</a:t>
            </a:r>
            <a:r>
              <a:rPr lang="en-US" sz="1400" dirty="0">
                <a:latin typeface="Gotham HTF Light"/>
                <a:cs typeface="Gotham HTF Light"/>
              </a:rPr>
              <a:t>, </a:t>
            </a:r>
            <a:r>
              <a:rPr lang="en-US" sz="1400" dirty="0" err="1">
                <a:latin typeface="Gotham HTF Light"/>
                <a:cs typeface="Gotham HTF Light"/>
              </a:rPr>
              <a:t>então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não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sabemos</a:t>
            </a:r>
            <a:r>
              <a:rPr lang="en-US" sz="1400" dirty="0">
                <a:latin typeface="Gotham HTF Light"/>
                <a:cs typeface="Gotham HTF Light"/>
              </a:rPr>
              <a:t> se </a:t>
            </a:r>
            <a:r>
              <a:rPr lang="en-US" sz="1400" dirty="0" err="1">
                <a:latin typeface="Gotham HTF Light"/>
                <a:cs typeface="Gotham HTF Light"/>
              </a:rPr>
              <a:t>ela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nos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ajudará</a:t>
            </a:r>
            <a:r>
              <a:rPr lang="en-US" sz="1400" dirty="0">
                <a:latin typeface="Gotham HTF Light"/>
                <a:cs typeface="Gotham HTF Light"/>
              </a:rPr>
              <a:t> para sempre </a:t>
            </a:r>
            <a:r>
              <a:rPr lang="en-US" sz="1400" dirty="0" err="1">
                <a:latin typeface="Gotham HTF Light"/>
                <a:cs typeface="Gotham HTF Light"/>
              </a:rPr>
              <a:t>ou</a:t>
            </a:r>
            <a:r>
              <a:rPr lang="en-US" sz="1400" dirty="0">
                <a:latin typeface="Gotham HTF Light"/>
                <a:cs typeface="Gotham HTF Light"/>
              </a:rPr>
              <a:t> se </a:t>
            </a:r>
            <a:r>
              <a:rPr lang="en-US" sz="1400" dirty="0" err="1">
                <a:latin typeface="Gotham HTF Light"/>
                <a:cs typeface="Gotham HTF Light"/>
              </a:rPr>
              <a:t>nos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jogará</a:t>
            </a:r>
            <a:r>
              <a:rPr lang="en-US" sz="1400" dirty="0">
                <a:latin typeface="Gotham HTF Light"/>
                <a:cs typeface="Gotham HTF Light"/>
              </a:rPr>
              <a:t> para </a:t>
            </a:r>
            <a:r>
              <a:rPr lang="en-US" sz="1400" dirty="0" err="1">
                <a:latin typeface="Gotham HTF Light"/>
                <a:cs typeface="Gotham HTF Light"/>
              </a:rPr>
              <a:t>escanteio</a:t>
            </a:r>
            <a:r>
              <a:rPr lang="en-US" sz="1400" dirty="0">
                <a:latin typeface="Gotham HTF Light"/>
                <a:cs typeface="Gotham HTF Light"/>
              </a:rPr>
              <a:t> e </a:t>
            </a:r>
            <a:r>
              <a:rPr lang="en-US" sz="1400" dirty="0" err="1">
                <a:latin typeface="Gotham HTF Light"/>
                <a:cs typeface="Gotham HTF Light"/>
              </a:rPr>
              <a:t>nos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destruirá</a:t>
            </a:r>
            <a:r>
              <a:rPr lang="en-US" sz="1400" dirty="0">
                <a:latin typeface="Gotham HTF Light"/>
                <a:cs typeface="Gotham HTF Light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0189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015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O que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pensam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sobre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IA?</a:t>
            </a:r>
          </a:p>
          <a:p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943DD647-40A1-04CB-4BF8-9AE9BB7FC608}"/>
              </a:ext>
            </a:extLst>
          </p:cNvPr>
          <p:cNvSpPr txBox="1"/>
          <p:nvPr/>
        </p:nvSpPr>
        <p:spPr>
          <a:xfrm>
            <a:off x="323528" y="5590981"/>
            <a:ext cx="331236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defRPr/>
            </a:pPr>
            <a:r>
              <a:rPr lang="en-US" sz="2400" b="1" kern="0" dirty="0">
                <a:solidFill>
                  <a:srgbClr val="EA6D49"/>
                </a:solidFill>
                <a:latin typeface="Calibri" panose="020F0502020204030204"/>
              </a:rPr>
              <a:t>Elon Musk,</a:t>
            </a:r>
          </a:p>
          <a:p>
            <a:pPr algn="ctr" defTabSz="685800">
              <a:defRPr/>
            </a:pPr>
            <a:r>
              <a:rPr lang="en-US" sz="2400" b="1" kern="0" dirty="0">
                <a:solidFill>
                  <a:srgbClr val="EA6D49"/>
                </a:solidFill>
                <a:latin typeface="Calibri" panose="020F0502020204030204"/>
              </a:rPr>
              <a:t>SpaceX, Tesla, Iron-Man</a:t>
            </a:r>
            <a:endParaRPr lang="en-US" sz="2400" kern="0" dirty="0">
              <a:solidFill>
                <a:srgbClr val="EA6D49"/>
              </a:solidFill>
              <a:latin typeface="Calibri" panose="020F0502020204030204"/>
            </a:endParaRPr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C876D5D0-3E75-ED49-7E8A-9E8FA4949287}"/>
              </a:ext>
            </a:extLst>
          </p:cNvPr>
          <p:cNvSpPr>
            <a:spLocks noChangeAspect="1"/>
          </p:cNvSpPr>
          <p:nvPr/>
        </p:nvSpPr>
        <p:spPr>
          <a:xfrm>
            <a:off x="452210" y="2770200"/>
            <a:ext cx="2868475" cy="286847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rgbClr val="EA6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ACA93C-B202-2EE9-60CE-2C0D40EF0668}"/>
              </a:ext>
            </a:extLst>
          </p:cNvPr>
          <p:cNvSpPr txBox="1"/>
          <p:nvPr/>
        </p:nvSpPr>
        <p:spPr>
          <a:xfrm>
            <a:off x="3131840" y="908720"/>
            <a:ext cx="5904656" cy="1581710"/>
          </a:xfrm>
          <a:prstGeom prst="wedgeRoundRectCallout">
            <a:avLst>
              <a:gd name="adj1" fmla="val -42137"/>
              <a:gd name="adj2" fmla="val 85362"/>
              <a:gd name="adj3" fmla="val 16667"/>
            </a:avLst>
          </a:prstGeom>
          <a:noFill/>
          <a:ln>
            <a:solidFill>
              <a:srgbClr val="ED265B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rgbClr val="ED265B"/>
              </a:buClr>
            </a:pPr>
            <a:r>
              <a:rPr lang="en-US" sz="2000" dirty="0">
                <a:latin typeface="Gotham HTF Light"/>
                <a:cs typeface="Gotham HTF Light"/>
              </a:rPr>
              <a:t>“</a:t>
            </a:r>
            <a:r>
              <a:rPr lang="en-US" sz="2000" dirty="0" err="1">
                <a:latin typeface="Gotham HTF Light"/>
                <a:cs typeface="Gotham HTF Light"/>
              </a:rPr>
              <a:t>Precisamos</a:t>
            </a:r>
            <a:r>
              <a:rPr lang="en-US" sz="2000" dirty="0">
                <a:latin typeface="Gotham HTF Light"/>
                <a:cs typeface="Gotham HTF Light"/>
              </a:rPr>
              <a:t> ser super </a:t>
            </a:r>
            <a:r>
              <a:rPr lang="en-US" sz="2000" dirty="0" err="1">
                <a:latin typeface="Gotham HTF Light"/>
                <a:cs typeface="Gotham HTF Light"/>
              </a:rPr>
              <a:t>cuidadosos</a:t>
            </a:r>
            <a:r>
              <a:rPr lang="en-US" sz="2000" dirty="0">
                <a:latin typeface="Gotham HTF Light"/>
                <a:cs typeface="Gotham HTF Light"/>
              </a:rPr>
              <a:t> com </a:t>
            </a:r>
            <a:r>
              <a:rPr lang="en-US" sz="2000" dirty="0" err="1">
                <a:latin typeface="Gotham HTF Light"/>
                <a:cs typeface="Gotham HTF Light"/>
              </a:rPr>
              <a:t>Inteligência</a:t>
            </a:r>
            <a:r>
              <a:rPr lang="en-US" sz="2000" dirty="0">
                <a:latin typeface="Gotham HTF Light"/>
                <a:cs typeface="Gotham HTF Light"/>
              </a:rPr>
              <a:t> Artificial. </a:t>
            </a:r>
            <a:r>
              <a:rPr lang="en-US" sz="2000" dirty="0" err="1">
                <a:latin typeface="Gotham HTF Light"/>
                <a:cs typeface="Gotham HTF Light"/>
              </a:rPr>
              <a:t>Elas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otencialmente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mais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perigosas</a:t>
            </a:r>
            <a:r>
              <a:rPr lang="en-US" sz="2000" dirty="0">
                <a:latin typeface="Gotham HTF Light"/>
                <a:cs typeface="Gotham HTF Light"/>
              </a:rPr>
              <a:t> que </a:t>
            </a:r>
            <a:r>
              <a:rPr lang="en-US" sz="2000" dirty="0" err="1">
                <a:latin typeface="Gotham HTF Light"/>
                <a:cs typeface="Gotham HTF Light"/>
              </a:rPr>
              <a:t>armas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nucleares</a:t>
            </a:r>
            <a:r>
              <a:rPr lang="en-US" sz="2000" dirty="0">
                <a:latin typeface="Gotham HTF Light"/>
                <a:cs typeface="Gotham HTF Light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245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Regressão x Classificação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0DE065E-85F9-264A-8E2B-A016A2D5A1D2}"/>
                  </a:ext>
                </a:extLst>
              </p:cNvPr>
              <p:cNvSpPr txBox="1"/>
              <p:nvPr/>
            </p:nvSpPr>
            <p:spPr>
              <a:xfrm>
                <a:off x="2911154" y="5520616"/>
                <a:ext cx="332169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pt-BR" sz="3600" b="0" i="1" smtClean="0">
                              <a:solidFill>
                                <a:srgbClr val="ED265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solidFill>
                                <a:srgbClr val="ED265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36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0DE065E-85F9-264A-8E2B-A016A2D5A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54" y="5520616"/>
                <a:ext cx="332169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7DCED02A-A2F2-B262-CAAE-9ABFC20D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70" y="3212976"/>
            <a:ext cx="2977458" cy="216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233DC01-60DD-5D19-972F-6820042B9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896" y="3212976"/>
            <a:ext cx="3237165" cy="2160000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C7CA6B7-623E-158F-42C9-760FB3C3BB15}"/>
              </a:ext>
            </a:extLst>
          </p:cNvPr>
          <p:cNvGrpSpPr/>
          <p:nvPr/>
        </p:nvGrpSpPr>
        <p:grpSpPr>
          <a:xfrm>
            <a:off x="251520" y="1337382"/>
            <a:ext cx="3603158" cy="1659569"/>
            <a:chOff x="251520" y="1337382"/>
            <a:chExt cx="3603158" cy="1659569"/>
          </a:xfrm>
        </p:grpSpPr>
        <p:sp>
          <p:nvSpPr>
            <p:cNvPr id="4" name="Flèche : pentagone 6">
              <a:extLst>
                <a:ext uri="{FF2B5EF4-FFF2-40B4-BE49-F238E27FC236}">
                  <a16:creationId xmlns:a16="http://schemas.microsoft.com/office/drawing/2014/main" id="{A804EF3B-48BE-D1F4-34B9-C888617D31ED}"/>
                </a:ext>
              </a:extLst>
            </p:cNvPr>
            <p:cNvSpPr/>
            <p:nvPr/>
          </p:nvSpPr>
          <p:spPr>
            <a:xfrm rot="10800000" flipV="1">
              <a:off x="251520" y="1337382"/>
              <a:ext cx="811781" cy="1659567"/>
            </a:xfrm>
            <a:prstGeom prst="homePlate">
              <a:avLst>
                <a:gd name="adj" fmla="val 22727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600" b="1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B1882951-6EB0-DB6A-F2B5-EC662053E954}"/>
                </a:ext>
              </a:extLst>
            </p:cNvPr>
            <p:cNvSpPr/>
            <p:nvPr/>
          </p:nvSpPr>
          <p:spPr>
            <a:xfrm>
              <a:off x="1063302" y="1337384"/>
              <a:ext cx="2791376" cy="16595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1600" b="1" dirty="0">
                  <a:solidFill>
                    <a:schemeClr val="tx1"/>
                  </a:solidFill>
                  <a:latin typeface="Gotham HTF"/>
                </a:rPr>
                <a:t>Regressão Linear</a:t>
              </a:r>
            </a:p>
            <a:p>
              <a:r>
                <a:rPr lang="pt-BR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Retorna um </a:t>
              </a:r>
              <a:r>
                <a:rPr lang="pt-BR" sz="1600" b="1" dirty="0">
                  <a:solidFill>
                    <a:srgbClr val="ED265B"/>
                  </a:solidFill>
                  <a:latin typeface="Gotham HTF"/>
                  <a:cs typeface="Gotham HTF Light"/>
                </a:rPr>
                <a:t>valor</a:t>
              </a:r>
              <a:r>
                <a:rPr lang="pt-BR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, ou em termos matemáticos: Encontra a melhor reta que se aproxima dos dados.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8BED3CE-7F67-4AB7-E1AD-159B804F590D}"/>
              </a:ext>
            </a:extLst>
          </p:cNvPr>
          <p:cNvGrpSpPr/>
          <p:nvPr/>
        </p:nvGrpSpPr>
        <p:grpSpPr>
          <a:xfrm>
            <a:off x="5164899" y="1337380"/>
            <a:ext cx="3603159" cy="1659569"/>
            <a:chOff x="5164899" y="1337380"/>
            <a:chExt cx="3603159" cy="1659569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574A9E26-39FA-E066-F3E8-08530AD7B28C}"/>
                </a:ext>
              </a:extLst>
            </p:cNvPr>
            <p:cNvSpPr/>
            <p:nvPr/>
          </p:nvSpPr>
          <p:spPr>
            <a:xfrm>
              <a:off x="5976682" y="1337382"/>
              <a:ext cx="2791376" cy="16595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pt-BR" sz="1600" b="1" dirty="0">
                  <a:solidFill>
                    <a:schemeClr val="tx1"/>
                  </a:solidFill>
                  <a:latin typeface="Gotham HTF"/>
                </a:rPr>
                <a:t>Classificação Linear</a:t>
              </a:r>
            </a:p>
            <a:p>
              <a:r>
                <a:rPr lang="pt-BR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Retorna uma </a:t>
              </a:r>
              <a:r>
                <a:rPr lang="pt-BR" sz="1600" b="1" dirty="0">
                  <a:solidFill>
                    <a:srgbClr val="ED265B"/>
                  </a:solidFill>
                  <a:latin typeface="Gotham HTF"/>
                  <a:cs typeface="Gotham HTF Light"/>
                </a:rPr>
                <a:t>classe</a:t>
              </a:r>
              <a:r>
                <a:rPr lang="pt-BR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, ou em termos matemáticos: Separa os dados em classes utilizando uma reta.</a:t>
              </a:r>
            </a:p>
          </p:txBody>
        </p:sp>
        <p:sp>
          <p:nvSpPr>
            <p:cNvPr id="11" name="Flèche : pentagone 6">
              <a:extLst>
                <a:ext uri="{FF2B5EF4-FFF2-40B4-BE49-F238E27FC236}">
                  <a16:creationId xmlns:a16="http://schemas.microsoft.com/office/drawing/2014/main" id="{883F38A5-9F8D-2087-ADEB-1B351F9C1305}"/>
                </a:ext>
              </a:extLst>
            </p:cNvPr>
            <p:cNvSpPr/>
            <p:nvPr/>
          </p:nvSpPr>
          <p:spPr>
            <a:xfrm rot="10800000" flipV="1">
              <a:off x="5164899" y="1337380"/>
              <a:ext cx="811781" cy="1659567"/>
            </a:xfrm>
            <a:prstGeom prst="homePlate">
              <a:avLst>
                <a:gd name="adj" fmla="val 22727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pt-BR" sz="1600" b="1" dirty="0">
                <a:solidFill>
                  <a:prstClr val="white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3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Regressão x Classificação -&gt; RNA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5CC0393-54A8-115E-89F6-233132F562C6}"/>
              </a:ext>
            </a:extLst>
          </p:cNvPr>
          <p:cNvGrpSpPr/>
          <p:nvPr/>
        </p:nvGrpSpPr>
        <p:grpSpPr>
          <a:xfrm>
            <a:off x="467543" y="1068418"/>
            <a:ext cx="2977458" cy="2582795"/>
            <a:chOff x="515957" y="2790181"/>
            <a:chExt cx="2977458" cy="258279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F945D1B-8581-1127-C9EE-61257B925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957" y="3212976"/>
              <a:ext cx="2977458" cy="2160000"/>
            </a:xfrm>
            <a:prstGeom prst="rect">
              <a:avLst/>
            </a:prstGeom>
          </p:spPr>
        </p:pic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AD97D65-6613-9237-14FE-45312307E37A}"/>
                </a:ext>
              </a:extLst>
            </p:cNvPr>
            <p:cNvSpPr txBox="1"/>
            <p:nvPr/>
          </p:nvSpPr>
          <p:spPr>
            <a:xfrm>
              <a:off x="805094" y="2790181"/>
              <a:ext cx="2399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ED145B"/>
                  </a:solidFill>
                  <a:latin typeface="Gotham HTF" pitchFamily="50" charset="0"/>
                  <a:cs typeface="Gotham HTF Light"/>
                </a:rPr>
                <a:t>Regressão linear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3D366CD-FDDE-1F27-AE34-07F6FFF06772}"/>
              </a:ext>
            </a:extLst>
          </p:cNvPr>
          <p:cNvGrpSpPr/>
          <p:nvPr/>
        </p:nvGrpSpPr>
        <p:grpSpPr>
          <a:xfrm>
            <a:off x="337690" y="3876730"/>
            <a:ext cx="3237165" cy="2576606"/>
            <a:chOff x="5347896" y="2796370"/>
            <a:chExt cx="3237165" cy="2576606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939DB4E-CD57-D882-3F49-7E3475862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7896" y="3212976"/>
              <a:ext cx="3237165" cy="2160000"/>
            </a:xfrm>
            <a:prstGeom prst="rect">
              <a:avLst/>
            </a:prstGeom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B6DA4834-2CFB-2D01-550E-E2CE528329C6}"/>
                </a:ext>
              </a:extLst>
            </p:cNvPr>
            <p:cNvSpPr txBox="1"/>
            <p:nvPr/>
          </p:nvSpPr>
          <p:spPr>
            <a:xfrm>
              <a:off x="5622870" y="2796370"/>
              <a:ext cx="2687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ED145B"/>
                  </a:solidFill>
                  <a:latin typeface="Gotham HTF" pitchFamily="50" charset="0"/>
                  <a:cs typeface="Gotham HTF Light"/>
                </a:rPr>
                <a:t>Classificação linear</a:t>
              </a: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373145EC-E246-480B-AC1C-ADC708C5A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13" y="2738537"/>
            <a:ext cx="1960435" cy="1890000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F32EA5B8-FD8C-57BA-95DC-BA7DD9FDA193}"/>
              </a:ext>
            </a:extLst>
          </p:cNvPr>
          <p:cNvSpPr txBox="1"/>
          <p:nvPr/>
        </p:nvSpPr>
        <p:spPr>
          <a:xfrm>
            <a:off x="6629889" y="1916832"/>
            <a:ext cx="1974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 Neural Artificial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EBD009EB-D9C0-64C4-6CF9-C350A328E846}"/>
              </a:ext>
            </a:extLst>
          </p:cNvPr>
          <p:cNvGrpSpPr/>
          <p:nvPr/>
        </p:nvGrpSpPr>
        <p:grpSpPr>
          <a:xfrm>
            <a:off x="4788024" y="908720"/>
            <a:ext cx="1284273" cy="5883414"/>
            <a:chOff x="4295839" y="1340768"/>
            <a:chExt cx="1284273" cy="5112568"/>
          </a:xfrm>
        </p:grpSpPr>
        <p:grpSp>
          <p:nvGrpSpPr>
            <p:cNvPr id="18" name="Group 10">
              <a:extLst>
                <a:ext uri="{FF2B5EF4-FFF2-40B4-BE49-F238E27FC236}">
                  <a16:creationId xmlns:a16="http://schemas.microsoft.com/office/drawing/2014/main" id="{ECB195BD-E25E-A071-0C16-A9B9D350E7BD}"/>
                </a:ext>
              </a:extLst>
            </p:cNvPr>
            <p:cNvGrpSpPr/>
            <p:nvPr/>
          </p:nvGrpSpPr>
          <p:grpSpPr>
            <a:xfrm>
              <a:off x="4697142" y="2996213"/>
              <a:ext cx="882970" cy="1321664"/>
              <a:chOff x="3059691" y="3038672"/>
              <a:chExt cx="1177293" cy="1321939"/>
            </a:xfrm>
          </p:grpSpPr>
          <p:sp>
            <p:nvSpPr>
              <p:cNvPr id="19" name="Isosceles Triangle 15">
                <a:extLst>
                  <a:ext uri="{FF2B5EF4-FFF2-40B4-BE49-F238E27FC236}">
                    <a16:creationId xmlns:a16="http://schemas.microsoft.com/office/drawing/2014/main" id="{27DA0D99-8964-6CCA-E6B4-28D4DED90D2E}"/>
                  </a:ext>
                </a:extLst>
              </p:cNvPr>
              <p:cNvSpPr/>
              <p:nvPr/>
            </p:nvSpPr>
            <p:spPr>
              <a:xfrm rot="5400000">
                <a:off x="3111194" y="3234821"/>
                <a:ext cx="1321938" cy="929640"/>
              </a:xfrm>
              <a:prstGeom prst="triangle">
                <a:avLst/>
              </a:prstGeom>
              <a:solidFill>
                <a:schemeClr val="bg1"/>
              </a:solidFill>
              <a:ln w="174625">
                <a:solidFill>
                  <a:srgbClr val="EA6D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Isosceles Triangle 16">
                <a:extLst>
                  <a:ext uri="{FF2B5EF4-FFF2-40B4-BE49-F238E27FC236}">
                    <a16:creationId xmlns:a16="http://schemas.microsoft.com/office/drawing/2014/main" id="{C611639B-05FD-9819-778E-C41CA135A8DB}"/>
                  </a:ext>
                </a:extLst>
              </p:cNvPr>
              <p:cNvSpPr/>
              <p:nvPr/>
            </p:nvSpPr>
            <p:spPr>
              <a:xfrm rot="5400000">
                <a:off x="2863543" y="3234822"/>
                <a:ext cx="1321938" cy="929640"/>
              </a:xfrm>
              <a:prstGeom prst="triangle">
                <a:avLst/>
              </a:prstGeom>
              <a:solidFill>
                <a:schemeClr val="bg1"/>
              </a:solidFill>
              <a:ln w="174625">
                <a:noFill/>
              </a:ln>
              <a:effectLst>
                <a:outerShdw blurRad="381000" dist="203200" dir="5400000" algn="ctr" rotWithShape="0">
                  <a:schemeClr val="tx1">
                    <a:lumMod val="95000"/>
                    <a:lumOff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1" name="Group 11">
              <a:extLst>
                <a:ext uri="{FF2B5EF4-FFF2-40B4-BE49-F238E27FC236}">
                  <a16:creationId xmlns:a16="http://schemas.microsoft.com/office/drawing/2014/main" id="{E664D4B6-044D-EBF3-1F54-DC120738E015}"/>
                </a:ext>
              </a:extLst>
            </p:cNvPr>
            <p:cNvGrpSpPr/>
            <p:nvPr/>
          </p:nvGrpSpPr>
          <p:grpSpPr>
            <a:xfrm>
              <a:off x="4295839" y="1340768"/>
              <a:ext cx="896595" cy="5112568"/>
              <a:chOff x="735577" y="1502979"/>
              <a:chExt cx="3424021" cy="4393324"/>
            </a:xfrm>
          </p:grpSpPr>
          <p:sp>
            <p:nvSpPr>
              <p:cNvPr id="22" name="Rectangle 13">
                <a:extLst>
                  <a:ext uri="{FF2B5EF4-FFF2-40B4-BE49-F238E27FC236}">
                    <a16:creationId xmlns:a16="http://schemas.microsoft.com/office/drawing/2014/main" id="{9784B7B4-C681-91BE-DE16-298DF421B0D4}"/>
                  </a:ext>
                </a:extLst>
              </p:cNvPr>
              <p:cNvSpPr/>
              <p:nvPr/>
            </p:nvSpPr>
            <p:spPr>
              <a:xfrm>
                <a:off x="735577" y="1502979"/>
                <a:ext cx="3424021" cy="43933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pt-BR" sz="1200" dirty="0">
                  <a:solidFill>
                    <a:srgbClr val="E7E6E6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" name="Straight Connector 14">
                <a:extLst>
                  <a:ext uri="{FF2B5EF4-FFF2-40B4-BE49-F238E27FC236}">
                    <a16:creationId xmlns:a16="http://schemas.microsoft.com/office/drawing/2014/main" id="{70EA08A2-1C7A-E42B-B8EF-482AD7A71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141" y="1752599"/>
                <a:ext cx="0" cy="3688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outerShdw blurRad="76200" dist="76200" dir="2460000" sx="93000" sy="93000" algn="ctr" rotWithShape="0">
                  <a:schemeClr val="tx1">
                    <a:lumMod val="95000"/>
                    <a:lumOff val="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9D6D0C-74C5-1795-F1DF-DA27CE9A1330}"/>
              </a:ext>
            </a:extLst>
          </p:cNvPr>
          <p:cNvSpPr txBox="1"/>
          <p:nvPr/>
        </p:nvSpPr>
        <p:spPr>
          <a:xfrm>
            <a:off x="4183809" y="2682786"/>
            <a:ext cx="17563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ED265B"/>
                </a:solidFill>
                <a:latin typeface="Gotham HTF"/>
                <a:cs typeface="Gotham HTF Light"/>
              </a:rPr>
              <a:t>Ambos</a:t>
            </a:r>
            <a:r>
              <a:rPr lang="pt-BR" sz="1800" dirty="0">
                <a:solidFill>
                  <a:schemeClr val="tx1"/>
                </a:solidFill>
                <a:latin typeface="Gotham HTF"/>
                <a:cs typeface="Gotham HTF Light"/>
              </a:rPr>
              <a:t> os problemas podem ser resolvidos por uma </a:t>
            </a:r>
            <a:r>
              <a:rPr lang="pt-BR" sz="1800" b="1" dirty="0">
                <a:solidFill>
                  <a:srgbClr val="ED265B"/>
                </a:solidFill>
                <a:latin typeface="Gotham HTF"/>
                <a:cs typeface="Gotham HTF Light"/>
              </a:rPr>
              <a:t>REDE NEURAL</a:t>
            </a:r>
            <a:r>
              <a:rPr lang="pt-BR" sz="1800" dirty="0">
                <a:solidFill>
                  <a:schemeClr val="tx1"/>
                </a:solidFill>
                <a:latin typeface="Gotham HTF"/>
                <a:cs typeface="Gotham HTF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808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 Neural de UMA Camada</a:t>
            </a:r>
          </a:p>
        </p:txBody>
      </p:sp>
      <p:grpSp>
        <p:nvGrpSpPr>
          <p:cNvPr id="33" name="Groupe 93">
            <a:extLst>
              <a:ext uri="{FF2B5EF4-FFF2-40B4-BE49-F238E27FC236}">
                <a16:creationId xmlns:a16="http://schemas.microsoft.com/office/drawing/2014/main" id="{4DD6D7D2-1166-BB93-C451-F7A173AEE482}"/>
              </a:ext>
            </a:extLst>
          </p:cNvPr>
          <p:cNvGrpSpPr/>
          <p:nvPr/>
        </p:nvGrpSpPr>
        <p:grpSpPr>
          <a:xfrm>
            <a:off x="1583668" y="1336719"/>
            <a:ext cx="5976664" cy="5188625"/>
            <a:chOff x="3003612" y="480454"/>
            <a:chExt cx="5770056" cy="5009260"/>
          </a:xfrm>
        </p:grpSpPr>
        <p:sp>
          <p:nvSpPr>
            <p:cNvPr id="37" name="Forme libre : forme 88">
              <a:extLst>
                <a:ext uri="{FF2B5EF4-FFF2-40B4-BE49-F238E27FC236}">
                  <a16:creationId xmlns:a16="http://schemas.microsoft.com/office/drawing/2014/main" id="{C90CA98E-B6AC-33AB-DFDE-87B4B91DE7C8}"/>
                </a:ext>
              </a:extLst>
            </p:cNvPr>
            <p:cNvSpPr/>
            <p:nvPr/>
          </p:nvSpPr>
          <p:spPr>
            <a:xfrm rot="10800000">
              <a:off x="4061913" y="480454"/>
              <a:ext cx="3010675" cy="3402901"/>
            </a:xfrm>
            <a:custGeom>
              <a:avLst/>
              <a:gdLst>
                <a:gd name="connsiteX0" fmla="*/ 1276552 w 3010675"/>
                <a:gd name="connsiteY0" fmla="*/ 3402760 h 3402901"/>
                <a:gd name="connsiteX1" fmla="*/ 1194484 w 3010675"/>
                <a:gd name="connsiteY1" fmla="*/ 3398616 h 3402901"/>
                <a:gd name="connsiteX2" fmla="*/ 1183941 w 3010675"/>
                <a:gd name="connsiteY2" fmla="*/ 3396229 h 3402901"/>
                <a:gd name="connsiteX3" fmla="*/ 1173412 w 3010675"/>
                <a:gd name="connsiteY3" fmla="*/ 3398613 h 3402901"/>
                <a:gd name="connsiteX4" fmla="*/ 613533 w 3010675"/>
                <a:gd name="connsiteY4" fmla="*/ 3119933 h 3402901"/>
                <a:gd name="connsiteX5" fmla="*/ 0 w 3010675"/>
                <a:gd name="connsiteY5" fmla="*/ 2057262 h 3402901"/>
                <a:gd name="connsiteX6" fmla="*/ 59244 w 3010675"/>
                <a:gd name="connsiteY6" fmla="*/ 2075291 h 3402901"/>
                <a:gd name="connsiteX7" fmla="*/ 675233 w 3010675"/>
                <a:gd name="connsiteY7" fmla="*/ 2160686 h 3402901"/>
                <a:gd name="connsiteX8" fmla="*/ 892245 w 3010675"/>
                <a:gd name="connsiteY8" fmla="*/ 2154988 h 3402901"/>
                <a:gd name="connsiteX9" fmla="*/ 1747358 w 3010675"/>
                <a:gd name="connsiteY9" fmla="*/ 1946850 h 3402901"/>
                <a:gd name="connsiteX10" fmla="*/ 1784592 w 3010675"/>
                <a:gd name="connsiteY10" fmla="*/ 1927642 h 3402901"/>
                <a:gd name="connsiteX11" fmla="*/ 1803639 w 3010675"/>
                <a:gd name="connsiteY11" fmla="*/ 1920670 h 3402901"/>
                <a:gd name="connsiteX12" fmla="*/ 2787569 w 3010675"/>
                <a:gd name="connsiteY12" fmla="*/ 436265 h 3402901"/>
                <a:gd name="connsiteX13" fmla="*/ 2736851 w 3010675"/>
                <a:gd name="connsiteY13" fmla="*/ 33650 h 3402901"/>
                <a:gd name="connsiteX14" fmla="*/ 2725934 w 3010675"/>
                <a:gd name="connsiteY14" fmla="*/ 0 h 3402901"/>
                <a:gd name="connsiteX15" fmla="*/ 2757856 w 3010675"/>
                <a:gd name="connsiteY15" fmla="*/ 59446 h 3402901"/>
                <a:gd name="connsiteX16" fmla="*/ 2993197 w 3010675"/>
                <a:gd name="connsiteY16" fmla="*/ 797111 h 3402901"/>
                <a:gd name="connsiteX17" fmla="*/ 3010675 w 3010675"/>
                <a:gd name="connsiteY17" fmla="*/ 943939 h 3402901"/>
                <a:gd name="connsiteX18" fmla="*/ 1754363 w 3010675"/>
                <a:gd name="connsiteY18" fmla="*/ 3119936 h 3402901"/>
                <a:gd name="connsiteX19" fmla="*/ 1276552 w 3010675"/>
                <a:gd name="connsiteY19" fmla="*/ 3402760 h 340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10675" h="3402901">
                  <a:moveTo>
                    <a:pt x="1276552" y="3402760"/>
                  </a:moveTo>
                  <a:cubicBezTo>
                    <a:pt x="1249262" y="3403371"/>
                    <a:pt x="1221833" y="3402010"/>
                    <a:pt x="1194484" y="3398616"/>
                  </a:cubicBezTo>
                  <a:lnTo>
                    <a:pt x="1183941" y="3396229"/>
                  </a:lnTo>
                  <a:lnTo>
                    <a:pt x="1173412" y="3398613"/>
                  </a:lnTo>
                  <a:cubicBezTo>
                    <a:pt x="954620" y="3425761"/>
                    <a:pt x="730702" y="3322876"/>
                    <a:pt x="613533" y="3119933"/>
                  </a:cubicBezTo>
                  <a:lnTo>
                    <a:pt x="0" y="2057262"/>
                  </a:lnTo>
                  <a:lnTo>
                    <a:pt x="59244" y="2075291"/>
                  </a:lnTo>
                  <a:cubicBezTo>
                    <a:pt x="253567" y="2127793"/>
                    <a:pt x="460580" y="2157447"/>
                    <a:pt x="675233" y="2160686"/>
                  </a:cubicBezTo>
                  <a:cubicBezTo>
                    <a:pt x="746784" y="2161766"/>
                    <a:pt x="819184" y="2159911"/>
                    <a:pt x="892245" y="2154988"/>
                  </a:cubicBezTo>
                  <a:cubicBezTo>
                    <a:pt x="1200474" y="2134220"/>
                    <a:pt x="1489708" y="2060934"/>
                    <a:pt x="1747358" y="1946850"/>
                  </a:cubicBezTo>
                  <a:lnTo>
                    <a:pt x="1784592" y="1927642"/>
                  </a:lnTo>
                  <a:lnTo>
                    <a:pt x="1803639" y="1920670"/>
                  </a:lnTo>
                  <a:cubicBezTo>
                    <a:pt x="2381854" y="1676106"/>
                    <a:pt x="2787569" y="1103566"/>
                    <a:pt x="2787569" y="436265"/>
                  </a:cubicBezTo>
                  <a:cubicBezTo>
                    <a:pt x="2787569" y="297244"/>
                    <a:pt x="2769960" y="162336"/>
                    <a:pt x="2736851" y="33650"/>
                  </a:cubicBezTo>
                  <a:lnTo>
                    <a:pt x="2725934" y="0"/>
                  </a:lnTo>
                  <a:lnTo>
                    <a:pt x="2757856" y="59446"/>
                  </a:lnTo>
                  <a:cubicBezTo>
                    <a:pt x="2878105" y="301043"/>
                    <a:pt x="2955915" y="550906"/>
                    <a:pt x="2993197" y="797111"/>
                  </a:cubicBezTo>
                  <a:lnTo>
                    <a:pt x="3010675" y="943939"/>
                  </a:lnTo>
                  <a:lnTo>
                    <a:pt x="1754363" y="3119936"/>
                  </a:lnTo>
                  <a:cubicBezTo>
                    <a:pt x="1651840" y="3297511"/>
                    <a:pt x="1467587" y="3398479"/>
                    <a:pt x="1276552" y="34027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Forme libre : forme 86">
              <a:extLst>
                <a:ext uri="{FF2B5EF4-FFF2-40B4-BE49-F238E27FC236}">
                  <a16:creationId xmlns:a16="http://schemas.microsoft.com/office/drawing/2014/main" id="{DF8FC95B-4199-C9E4-C644-8C0EA35FBB97}"/>
                </a:ext>
              </a:extLst>
            </p:cNvPr>
            <p:cNvSpPr/>
            <p:nvPr/>
          </p:nvSpPr>
          <p:spPr>
            <a:xfrm rot="10800000">
              <a:off x="6045584" y="1825178"/>
              <a:ext cx="2728084" cy="3664536"/>
            </a:xfrm>
            <a:custGeom>
              <a:avLst/>
              <a:gdLst>
                <a:gd name="connsiteX0" fmla="*/ 2433028 w 2728084"/>
                <a:gd name="connsiteY0" fmla="*/ 3664497 h 3664536"/>
                <a:gd name="connsiteX1" fmla="*/ 1667139 w 2728084"/>
                <a:gd name="connsiteY1" fmla="*/ 3550706 h 3664536"/>
                <a:gd name="connsiteX2" fmla="*/ 1627938 w 2728084"/>
                <a:gd name="connsiteY2" fmla="*/ 3536935 h 3664536"/>
                <a:gd name="connsiteX3" fmla="*/ 75889 w 2728084"/>
                <a:gd name="connsiteY3" fmla="*/ 848706 h 3664536"/>
                <a:gd name="connsiteX4" fmla="*/ 282965 w 2728084"/>
                <a:gd name="connsiteY4" fmla="*/ 75889 h 3664536"/>
                <a:gd name="connsiteX5" fmla="*/ 605209 w 2728084"/>
                <a:gd name="connsiteY5" fmla="*/ 1408 h 3664536"/>
                <a:gd name="connsiteX6" fmla="*/ 617009 w 2728084"/>
                <a:gd name="connsiteY6" fmla="*/ 3388 h 3664536"/>
                <a:gd name="connsiteX7" fmla="*/ 638918 w 2728084"/>
                <a:gd name="connsiteY7" fmla="*/ 1179 h 3664536"/>
                <a:gd name="connsiteX8" fmla="*/ 2464814 w 2728084"/>
                <a:gd name="connsiteY8" fmla="*/ 1179 h 3664536"/>
                <a:gd name="connsiteX9" fmla="*/ 2359655 w 2728084"/>
                <a:gd name="connsiteY9" fmla="*/ 66514 h 3664536"/>
                <a:gd name="connsiteX10" fmla="*/ 1709589 w 2728084"/>
                <a:gd name="connsiteY10" fmla="*/ 710959 h 3664536"/>
                <a:gd name="connsiteX11" fmla="*/ 1593426 w 2728084"/>
                <a:gd name="connsiteY11" fmla="*/ 894352 h 3664536"/>
                <a:gd name="connsiteX12" fmla="*/ 1258166 w 2728084"/>
                <a:gd name="connsiteY12" fmla="*/ 1996161 h 3664536"/>
                <a:gd name="connsiteX13" fmla="*/ 1257412 w 2728084"/>
                <a:gd name="connsiteY13" fmla="*/ 2053043 h 3664536"/>
                <a:gd name="connsiteX14" fmla="*/ 1267457 w 2728084"/>
                <a:gd name="connsiteY14" fmla="*/ 2058843 h 3664536"/>
                <a:gd name="connsiteX15" fmla="*/ 1274955 w 2728084"/>
                <a:gd name="connsiteY15" fmla="*/ 2207340 h 3664536"/>
                <a:gd name="connsiteX16" fmla="*/ 2712928 w 2728084"/>
                <a:gd name="connsiteY16" fmla="*/ 3645313 h 3664536"/>
                <a:gd name="connsiteX17" fmla="*/ 2728084 w 2728084"/>
                <a:gd name="connsiteY17" fmla="*/ 3646078 h 3664536"/>
                <a:gd name="connsiteX18" fmla="*/ 2596221 w 2728084"/>
                <a:gd name="connsiteY18" fmla="*/ 3658541 h 3664536"/>
                <a:gd name="connsiteX19" fmla="*/ 2433028 w 2728084"/>
                <a:gd name="connsiteY19" fmla="*/ 3664497 h 36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28084" h="3664536">
                  <a:moveTo>
                    <a:pt x="2433028" y="3664497"/>
                  </a:moveTo>
                  <a:cubicBezTo>
                    <a:pt x="2163164" y="3665983"/>
                    <a:pt x="1904580" y="3625729"/>
                    <a:pt x="1667139" y="3550706"/>
                  </a:cubicBezTo>
                  <a:lnTo>
                    <a:pt x="1627938" y="3536935"/>
                  </a:lnTo>
                  <a:lnTo>
                    <a:pt x="75889" y="848706"/>
                  </a:lnTo>
                  <a:cubicBezTo>
                    <a:pt x="-80337" y="578116"/>
                    <a:pt x="12374" y="232114"/>
                    <a:pt x="282965" y="75889"/>
                  </a:cubicBezTo>
                  <a:cubicBezTo>
                    <a:pt x="384436" y="17304"/>
                    <a:pt x="496512" y="-6274"/>
                    <a:pt x="605209" y="1408"/>
                  </a:cubicBezTo>
                  <a:lnTo>
                    <a:pt x="617009" y="3388"/>
                  </a:lnTo>
                  <a:lnTo>
                    <a:pt x="638918" y="1179"/>
                  </a:lnTo>
                  <a:lnTo>
                    <a:pt x="2464814" y="1179"/>
                  </a:lnTo>
                  <a:lnTo>
                    <a:pt x="2359655" y="66514"/>
                  </a:lnTo>
                  <a:cubicBezTo>
                    <a:pt x="2116183" y="228981"/>
                    <a:pt x="1892995" y="446277"/>
                    <a:pt x="1709589" y="710959"/>
                  </a:cubicBezTo>
                  <a:cubicBezTo>
                    <a:pt x="1668832" y="769778"/>
                    <a:pt x="1630040" y="830935"/>
                    <a:pt x="1593426" y="894352"/>
                  </a:cubicBezTo>
                  <a:cubicBezTo>
                    <a:pt x="1387474" y="1251071"/>
                    <a:pt x="1277871" y="1631759"/>
                    <a:pt x="1258166" y="1996161"/>
                  </a:cubicBezTo>
                  <a:lnTo>
                    <a:pt x="1257412" y="2053043"/>
                  </a:lnTo>
                  <a:lnTo>
                    <a:pt x="1267457" y="2058843"/>
                  </a:lnTo>
                  <a:lnTo>
                    <a:pt x="1274955" y="2207340"/>
                  </a:lnTo>
                  <a:cubicBezTo>
                    <a:pt x="1351955" y="2965542"/>
                    <a:pt x="1954726" y="3568313"/>
                    <a:pt x="2712928" y="3645313"/>
                  </a:cubicBezTo>
                  <a:lnTo>
                    <a:pt x="2728084" y="3646078"/>
                  </a:lnTo>
                  <a:lnTo>
                    <a:pt x="2596221" y="3658541"/>
                  </a:lnTo>
                  <a:cubicBezTo>
                    <a:pt x="2541425" y="3662233"/>
                    <a:pt x="2487001" y="3664200"/>
                    <a:pt x="2433028" y="36644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Forme libre : forme 83">
              <a:extLst>
                <a:ext uri="{FF2B5EF4-FFF2-40B4-BE49-F238E27FC236}">
                  <a16:creationId xmlns:a16="http://schemas.microsoft.com/office/drawing/2014/main" id="{157FE4B3-77A6-3A95-C972-180D63F65418}"/>
                </a:ext>
              </a:extLst>
            </p:cNvPr>
            <p:cNvSpPr/>
            <p:nvPr/>
          </p:nvSpPr>
          <p:spPr>
            <a:xfrm rot="10800000">
              <a:off x="3003612" y="3082426"/>
              <a:ext cx="4115889" cy="2407286"/>
            </a:xfrm>
            <a:custGeom>
              <a:avLst/>
              <a:gdLst>
                <a:gd name="connsiteX0" fmla="*/ 3140155 w 4115889"/>
                <a:gd name="connsiteY0" fmla="*/ 2407286 h 2407286"/>
                <a:gd name="connsiteX1" fmla="*/ 3116593 w 4115889"/>
                <a:gd name="connsiteY1" fmla="*/ 2262116 h 2407286"/>
                <a:gd name="connsiteX2" fmla="*/ 2921815 w 4115889"/>
                <a:gd name="connsiteY2" fmla="*/ 1671526 h 2407286"/>
                <a:gd name="connsiteX3" fmla="*/ 2821074 w 4115889"/>
                <a:gd name="connsiteY3" fmla="*/ 1479230 h 2407286"/>
                <a:gd name="connsiteX4" fmla="*/ 2034510 w 4115889"/>
                <a:gd name="connsiteY4" fmla="*/ 637981 h 2407286"/>
                <a:gd name="connsiteX5" fmla="*/ 1985626 w 4115889"/>
                <a:gd name="connsiteY5" fmla="*/ 608887 h 2407286"/>
                <a:gd name="connsiteX6" fmla="*/ 1970830 w 4115889"/>
                <a:gd name="connsiteY6" fmla="*/ 617430 h 2407286"/>
                <a:gd name="connsiteX7" fmla="*/ 1921914 w 4115889"/>
                <a:gd name="connsiteY7" fmla="*/ 590479 h 2407286"/>
                <a:gd name="connsiteX8" fmla="*/ 1223476 w 4115889"/>
                <a:gd name="connsiteY8" fmla="*/ 431616 h 2407286"/>
                <a:gd name="connsiteX9" fmla="*/ 98070 w 4115889"/>
                <a:gd name="connsiteY9" fmla="*/ 889885 h 2407286"/>
                <a:gd name="connsiteX10" fmla="*/ 0 w 4115889"/>
                <a:gd name="connsiteY10" fmla="*/ 996506 h 2407286"/>
                <a:gd name="connsiteX11" fmla="*/ 23021 w 4115889"/>
                <a:gd name="connsiteY11" fmla="*/ 954027 h 2407286"/>
                <a:gd name="connsiteX12" fmla="*/ 996421 w 4115889"/>
                <a:gd name="connsiteY12" fmla="*/ 3652 h 2407286"/>
                <a:gd name="connsiteX13" fmla="*/ 1001610 w 4115889"/>
                <a:gd name="connsiteY13" fmla="*/ 1177 h 2407286"/>
                <a:gd name="connsiteX14" fmla="*/ 3462202 w 4115889"/>
                <a:gd name="connsiteY14" fmla="*/ 1177 h 2407286"/>
                <a:gd name="connsiteX15" fmla="*/ 3493349 w 4115889"/>
                <a:gd name="connsiteY15" fmla="*/ 4317 h 2407286"/>
                <a:gd name="connsiteX16" fmla="*/ 3510680 w 4115889"/>
                <a:gd name="connsiteY16" fmla="*/ 1409 h 2407286"/>
                <a:gd name="connsiteX17" fmla="*/ 3832924 w 4115889"/>
                <a:gd name="connsiteY17" fmla="*/ 75890 h 2407286"/>
                <a:gd name="connsiteX18" fmla="*/ 4040000 w 4115889"/>
                <a:gd name="connsiteY18" fmla="*/ 848707 h 2407286"/>
                <a:gd name="connsiteX19" fmla="*/ 3140155 w 4115889"/>
                <a:gd name="connsiteY19" fmla="*/ 2407286 h 240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15889" h="2407286">
                  <a:moveTo>
                    <a:pt x="3140155" y="2407286"/>
                  </a:moveTo>
                  <a:lnTo>
                    <a:pt x="3116593" y="2262116"/>
                  </a:lnTo>
                  <a:cubicBezTo>
                    <a:pt x="3078094" y="2064542"/>
                    <a:pt x="3013495" y="1865643"/>
                    <a:pt x="2921815" y="1671526"/>
                  </a:cubicBezTo>
                  <a:cubicBezTo>
                    <a:pt x="2891256" y="1606820"/>
                    <a:pt x="2857688" y="1542646"/>
                    <a:pt x="2821074" y="1479230"/>
                  </a:cubicBezTo>
                  <a:cubicBezTo>
                    <a:pt x="2615122" y="1122510"/>
                    <a:pt x="2340239" y="837247"/>
                    <a:pt x="2034510" y="637981"/>
                  </a:cubicBezTo>
                  <a:lnTo>
                    <a:pt x="1985626" y="608887"/>
                  </a:lnTo>
                  <a:lnTo>
                    <a:pt x="1970830" y="617430"/>
                  </a:lnTo>
                  <a:lnTo>
                    <a:pt x="1921914" y="590479"/>
                  </a:lnTo>
                  <a:cubicBezTo>
                    <a:pt x="1710626" y="488670"/>
                    <a:pt x="1473714" y="431616"/>
                    <a:pt x="1223476" y="431616"/>
                  </a:cubicBezTo>
                  <a:cubicBezTo>
                    <a:pt x="785561" y="431616"/>
                    <a:pt x="388454" y="606343"/>
                    <a:pt x="98070" y="889885"/>
                  </a:cubicBezTo>
                  <a:lnTo>
                    <a:pt x="0" y="996506"/>
                  </a:lnTo>
                  <a:lnTo>
                    <a:pt x="23021" y="954027"/>
                  </a:lnTo>
                  <a:cubicBezTo>
                    <a:pt x="270163" y="525964"/>
                    <a:pt x="616566" y="200798"/>
                    <a:pt x="996421" y="3652"/>
                  </a:cubicBezTo>
                  <a:lnTo>
                    <a:pt x="1001610" y="1177"/>
                  </a:lnTo>
                  <a:lnTo>
                    <a:pt x="3462202" y="1177"/>
                  </a:lnTo>
                  <a:lnTo>
                    <a:pt x="3493349" y="4317"/>
                  </a:lnTo>
                  <a:lnTo>
                    <a:pt x="3510680" y="1409"/>
                  </a:lnTo>
                  <a:cubicBezTo>
                    <a:pt x="3619377" y="-6273"/>
                    <a:pt x="3731453" y="17305"/>
                    <a:pt x="3832924" y="75890"/>
                  </a:cubicBezTo>
                  <a:cubicBezTo>
                    <a:pt x="4103515" y="232115"/>
                    <a:pt x="4196226" y="578117"/>
                    <a:pt x="4040000" y="848707"/>
                  </a:cubicBezTo>
                  <a:lnTo>
                    <a:pt x="3140155" y="24072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0" name="TextBox 37">
            <a:extLst>
              <a:ext uri="{FF2B5EF4-FFF2-40B4-BE49-F238E27FC236}">
                <a16:creationId xmlns:a16="http://schemas.microsoft.com/office/drawing/2014/main" id="{CF350572-742A-4FB1-7663-014058D2F4FA}"/>
              </a:ext>
            </a:extLst>
          </p:cNvPr>
          <p:cNvSpPr txBox="1"/>
          <p:nvPr/>
        </p:nvSpPr>
        <p:spPr>
          <a:xfrm>
            <a:off x="7092280" y="3441375"/>
            <a:ext cx="1802426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685800"/>
            <a:r>
              <a:rPr lang="pt-BR" sz="2000" b="1" dirty="0">
                <a:solidFill>
                  <a:srgbClr val="EA6D49"/>
                </a:solidFill>
                <a:latin typeface="Calibri" panose="020F0502020204030204"/>
              </a:rPr>
              <a:t>Classificação: Separa somente me duas classes</a:t>
            </a:r>
          </a:p>
        </p:txBody>
      </p:sp>
      <p:sp>
        <p:nvSpPr>
          <p:cNvPr id="41" name="TextBox 37">
            <a:extLst>
              <a:ext uri="{FF2B5EF4-FFF2-40B4-BE49-F238E27FC236}">
                <a16:creationId xmlns:a16="http://schemas.microsoft.com/office/drawing/2014/main" id="{E20CF54D-A016-183B-3108-700CA8324992}"/>
              </a:ext>
            </a:extLst>
          </p:cNvPr>
          <p:cNvSpPr txBox="1"/>
          <p:nvPr/>
        </p:nvSpPr>
        <p:spPr>
          <a:xfrm>
            <a:off x="559743" y="3287486"/>
            <a:ext cx="156937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/>
            <a:r>
              <a:rPr lang="pt-BR" sz="2000" b="1" dirty="0">
                <a:solidFill>
                  <a:srgbClr val="969696"/>
                </a:solidFill>
                <a:latin typeface="Calibri" panose="020F0502020204030204"/>
              </a:rPr>
              <a:t>Regressão: Retorna somente valores lineares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7CE3A7CB-2E91-0247-3866-3A928831E5D3}"/>
              </a:ext>
            </a:extLst>
          </p:cNvPr>
          <p:cNvSpPr txBox="1"/>
          <p:nvPr/>
        </p:nvSpPr>
        <p:spPr>
          <a:xfrm>
            <a:off x="2799810" y="866760"/>
            <a:ext cx="336530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/>
            <a:r>
              <a:rPr lang="pt-BR" sz="2000" b="1" dirty="0">
                <a:solidFill>
                  <a:srgbClr val="3B66B1"/>
                </a:solidFill>
                <a:latin typeface="Calibri" panose="020F0502020204030204"/>
              </a:rPr>
              <a:t>Utiliza apenas UM neurônio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D5870E3C-CA24-2DE0-7E85-38F0D13EB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00" y="3765356"/>
            <a:ext cx="2971999" cy="13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Rede Neural de UMA Camada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F296AF-377F-7FA0-F4C7-9D96EEFF005D}"/>
              </a:ext>
            </a:extLst>
          </p:cNvPr>
          <p:cNvSpPr txBox="1"/>
          <p:nvPr/>
        </p:nvSpPr>
        <p:spPr>
          <a:xfrm>
            <a:off x="228600" y="1124744"/>
            <a:ext cx="758376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2400" dirty="0">
                <a:latin typeface="Gotham HTF" pitchFamily="50" charset="0"/>
                <a:cs typeface="Gotham HTF Light"/>
              </a:rPr>
              <a:t>Exemplo: Operador </a:t>
            </a:r>
            <a:r>
              <a:rPr lang="pt-BR" sz="2400" b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AND</a:t>
            </a:r>
            <a:endParaRPr lang="pt-BR" sz="24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761347-7EB5-3EE3-E9D5-D92AF5CD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368277"/>
            <a:ext cx="4848225" cy="2428875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A64C10F-9DD6-592E-1756-92762BD89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03086"/>
              </p:ext>
            </p:extLst>
          </p:nvPr>
        </p:nvGraphicFramePr>
        <p:xfrm>
          <a:off x="228600" y="2132856"/>
          <a:ext cx="3672408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56907760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6437466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73865432"/>
                    </a:ext>
                  </a:extLst>
                </a:gridCol>
              </a:tblGrid>
              <a:tr h="45821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Entrada 1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Entrada 2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Saída (Classe)</a:t>
                      </a:r>
                    </a:p>
                  </a:txBody>
                  <a:tcPr>
                    <a:solidFill>
                      <a:srgbClr val="ED2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523004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353873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44562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681049"/>
                  </a:ext>
                </a:extLst>
              </a:tr>
              <a:tr h="277671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3216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9DFD643-A6A2-751E-55E2-F2358D7DA9CC}"/>
                  </a:ext>
                </a:extLst>
              </p:cNvPr>
              <p:cNvSpPr txBox="1"/>
              <p:nvPr/>
            </p:nvSpPr>
            <p:spPr>
              <a:xfrm>
                <a:off x="1187624" y="5451613"/>
                <a:ext cx="69127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600" b="0" i="0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Sa</m:t>
                      </m:r>
                      <m:r>
                        <a:rPr lang="pt-BR" sz="3600" b="0" i="0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pt-BR" sz="3600" b="0" i="0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𝐸𝑛𝑡𝑟𝑎𝑑𝑎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1 &amp;&amp; 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𝐸𝑛𝑡𝑟𝑎𝑑𝑎</m:t>
                      </m:r>
                      <m:r>
                        <a:rPr lang="pt-BR" sz="3600" b="0" i="1" smtClean="0">
                          <a:solidFill>
                            <a:srgbClr val="ED265B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pt-BR" sz="3600" dirty="0">
                  <a:solidFill>
                    <a:srgbClr val="ED265B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9DFD643-A6A2-751E-55E2-F2358D7D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451613"/>
                <a:ext cx="691276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CONTEXTUAL_SHAPES_TAG" val="POWER_USER_CONTEXTUAL_SHAPES_DIAGRAMS_CIRCULA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8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11300</TotalTime>
  <Words>1782</Words>
  <Application>Microsoft Office PowerPoint</Application>
  <PresentationFormat>Apresentação na tela (4:3)</PresentationFormat>
  <Paragraphs>321</Paragraphs>
  <Slides>37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563</cp:revision>
  <dcterms:created xsi:type="dcterms:W3CDTF">2018-08-18T04:32:45Z</dcterms:created>
  <dcterms:modified xsi:type="dcterms:W3CDTF">2023-06-20T22:01:03Z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